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361" r:id="rId3"/>
    <p:sldId id="723" r:id="rId4"/>
    <p:sldId id="725" r:id="rId5"/>
    <p:sldId id="678" r:id="rId6"/>
    <p:sldId id="382" r:id="rId7"/>
    <p:sldId id="718" r:id="rId8"/>
    <p:sldId id="384" r:id="rId9"/>
    <p:sldId id="391" r:id="rId10"/>
    <p:sldId id="383" r:id="rId11"/>
    <p:sldId id="385" r:id="rId12"/>
    <p:sldId id="393" r:id="rId13"/>
    <p:sldId id="344" r:id="rId14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E495B1C7-99A0-41E1-A5AE-563A6A3021E8}">
          <p14:sldIdLst>
            <p14:sldId id="256"/>
            <p14:sldId id="361"/>
            <p14:sldId id="723"/>
            <p14:sldId id="725"/>
            <p14:sldId id="678"/>
            <p14:sldId id="382"/>
            <p14:sldId id="718"/>
            <p14:sldId id="384"/>
            <p14:sldId id="391"/>
            <p14:sldId id="383"/>
            <p14:sldId id="385"/>
            <p14:sldId id="393"/>
            <p14:sldId id="34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799" userDrawn="1">
          <p15:clr>
            <a:srgbClr val="A4A3A4"/>
          </p15:clr>
        </p15:guide>
        <p15:guide id="2" pos="204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ong Yusen" initials="DY" lastIdx="1" clrIdx="0">
    <p:extLst>
      <p:ext uri="{19B8F6BF-5375-455C-9EA6-DF929625EA0E}">
        <p15:presenceInfo xmlns:p15="http://schemas.microsoft.com/office/powerpoint/2012/main" userId="e139d9502628474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F0000"/>
    <a:srgbClr val="0000FF"/>
    <a:srgbClr val="0432FF"/>
    <a:srgbClr val="FF4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中度样式 3 - 强调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16DA210-FB5B-4158-B5E0-FEB733F419BA}" styleName="浅色样式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浅色样式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202B0CA-FC54-4496-8BCA-5EF66A818D29}" styleName="深色样式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深色样式 1 - 强调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7AC3CCA-C797-4891-BE02-D94E43425B78}" styleName="中度样式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8FD4443E-F989-4FC4-A0C8-D5A2AF1F390B}" styleName="深色样式 1 - 强调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95" autoAdjust="0"/>
    <p:restoredTop sz="77147" autoAdjust="0"/>
  </p:normalViewPr>
  <p:slideViewPr>
    <p:cSldViewPr>
      <p:cViewPr varScale="1">
        <p:scale>
          <a:sx n="90" d="100"/>
          <a:sy n="90" d="100"/>
        </p:scale>
        <p:origin x="2560" y="200"/>
      </p:cViewPr>
      <p:guideLst>
        <p:guide orient="horz" pos="799"/>
        <p:guide pos="204"/>
      </p:guideLst>
    </p:cSldViewPr>
  </p:slideViewPr>
  <p:outlineViewPr>
    <p:cViewPr>
      <p:scale>
        <a:sx n="100" d="100"/>
        <a:sy n="100" d="100"/>
      </p:scale>
      <p:origin x="0" y="-309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4F9C63-8566-4C3B-88C1-8F631379A98B}" type="datetimeFigureOut">
              <a:rPr lang="zh-CN" altLang="en-US" smtClean="0"/>
              <a:pPr/>
              <a:t>2020/3/16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6CDFB3-6453-4580-AA92-518D96D5D20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57026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6CDFB3-6453-4580-AA92-518D96D5D202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51838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6CDFB3-6453-4580-AA92-518D96D5D202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88150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5374FF-B63A-4987-984C-199A837D6754}" type="slidenum">
              <a:rPr lang="en-US" altLang="zh-CN" smtClean="0"/>
              <a:pPr/>
              <a:t>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70183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1</a:t>
            </a:r>
            <a:r>
              <a:rPr kumimoji="1" lang="zh-CN" altLang="en-US" dirty="0"/>
              <a:t>分辨率、数量上升。</a:t>
            </a:r>
            <a:r>
              <a:rPr kumimoji="1" lang="en-US" altLang="zh-CN" dirty="0"/>
              <a:t> </a:t>
            </a:r>
            <a:r>
              <a:rPr kumimoji="1" lang="zh-CN" altLang="en-US" dirty="0"/>
              <a:t>更多类内、差异性、多样性增加。。。</a:t>
            </a:r>
            <a:endParaRPr kumimoji="1" lang="en-US" altLang="zh-CN" dirty="0"/>
          </a:p>
          <a:p>
            <a:r>
              <a:rPr kumimoji="1" lang="zh-CN" altLang="en-US" dirty="0"/>
              <a:t>大量地物种类，组成不同的空间关系、构成复杂的模式</a:t>
            </a:r>
            <a:endParaRPr kumimoji="1" lang="en-US" altLang="zh-CN" dirty="0"/>
          </a:p>
          <a:p>
            <a:r>
              <a:rPr kumimoji="1" lang="zh-CN" altLang="en-US" dirty="0"/>
              <a:t>主流基于深度学习的方法，强烈依赖于海量标注样本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2 </a:t>
            </a:r>
            <a:r>
              <a:rPr kumimoji="1" lang="zh-CN" altLang="en-US" dirty="0"/>
              <a:t>图</a:t>
            </a:r>
            <a:r>
              <a:rPr kumimoji="1" lang="en-US" altLang="zh-CN" dirty="0"/>
              <a:t>2 </a:t>
            </a:r>
            <a:r>
              <a:rPr kumimoji="1" lang="zh-CN" altLang="en-US" dirty="0"/>
              <a:t>重新选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6CDFB3-6453-4580-AA92-518D96D5D202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63673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表的名称，实验结果，</a:t>
            </a:r>
            <a:r>
              <a:rPr kumimoji="1" lang="en-US" altLang="zh-CN" dirty="0"/>
              <a:t>10%</a:t>
            </a:r>
            <a:r>
              <a:rPr kumimoji="1" lang="zh-CN" altLang="en-US" dirty="0"/>
              <a:t>标注样本实现增量学习、达到、。。。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6CDFB3-6453-4580-AA92-518D96D5D202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0778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6CDFB3-6453-4580-AA92-518D96D5D202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85241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图的名称不对，训练评估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6CDFB3-6453-4580-AA92-518D96D5D202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23745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图的名称，表的名称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6CDFB3-6453-4580-AA92-518D96D5D202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93794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6CDFB3-6453-4580-AA92-518D96D5D202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34038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2020/3/16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2020/3/16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2020/3/16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2020/3/16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2020/3/16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2020/3/16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2020/3/16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2020/3/16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2020/3/16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2020/3/16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2020/3/16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pPr/>
              <a:t>2020/3/16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jpeg"/><Relationship Id="rId5" Type="http://schemas.openxmlformats.org/officeDocument/2006/relationships/image" Target="../media/image6.jpe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eg"/><Relationship Id="rId5" Type="http://schemas.openxmlformats.org/officeDocument/2006/relationships/image" Target="../media/image19.jp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jpg"/><Relationship Id="rId5" Type="http://schemas.openxmlformats.org/officeDocument/2006/relationships/image" Target="../media/image24.jpg"/><Relationship Id="rId4" Type="http://schemas.openxmlformats.org/officeDocument/2006/relationships/image" Target="../media/image2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emf"/><Relationship Id="rId3" Type="http://schemas.openxmlformats.org/officeDocument/2006/relationships/image" Target="../media/image30.emf"/><Relationship Id="rId7" Type="http://schemas.openxmlformats.org/officeDocument/2006/relationships/image" Target="../media/image34.emf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emf"/><Relationship Id="rId5" Type="http://schemas.openxmlformats.org/officeDocument/2006/relationships/image" Target="../media/image32.emf"/><Relationship Id="rId4" Type="http://schemas.openxmlformats.org/officeDocument/2006/relationships/image" Target="../media/image31.emf"/><Relationship Id="rId9" Type="http://schemas.openxmlformats.org/officeDocument/2006/relationships/image" Target="../media/image36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8" y="0"/>
            <a:ext cx="9144000" cy="68580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-10509" y="1844824"/>
            <a:ext cx="9154509" cy="18722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spcBef>
                <a:spcPct val="0"/>
              </a:spcBef>
            </a:pPr>
            <a:r>
              <a:rPr lang="zh-CN" altLang="en-US" sz="4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itchFamily="18" charset="0"/>
              </a:rPr>
              <a:t>高分辨率遥感影像场景分类总结</a:t>
            </a:r>
            <a:endParaRPr lang="en-US" altLang="en-US" sz="44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125BCAA-F3B0-3342-854E-AD29243FA8D3}"/>
              </a:ext>
            </a:extLst>
          </p:cNvPr>
          <p:cNvSpPr txBox="1"/>
          <p:nvPr/>
        </p:nvSpPr>
        <p:spPr>
          <a:xfrm>
            <a:off x="-2941983" y="-155050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7" name="矩形 3">
            <a:extLst>
              <a:ext uri="{FF2B5EF4-FFF2-40B4-BE49-F238E27FC236}">
                <a16:creationId xmlns:a16="http://schemas.microsoft.com/office/drawing/2014/main" id="{EC20B97C-89FA-417C-A194-FE846DC13D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739" y="4509120"/>
            <a:ext cx="9144000" cy="10876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>
              <a:lnSpc>
                <a:spcPts val="4040"/>
              </a:lnSpc>
              <a:spcBef>
                <a:spcPct val="0"/>
              </a:spcBef>
              <a:buFontTx/>
              <a:buNone/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itchFamily="18" charset="0"/>
              </a:rPr>
              <a:t>汇报人</a:t>
            </a:r>
            <a:r>
              <a:rPr lang="zh-Hans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itchFamily="18" charset="0"/>
              </a:rPr>
              <a:t>：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itchFamily="18" charset="0"/>
            </a:endParaRPr>
          </a:p>
          <a:p>
            <a:pPr algn="ctr" eaLnBrk="1" hangingPunct="1">
              <a:lnSpc>
                <a:spcPts val="4040"/>
              </a:lnSpc>
              <a:spcBef>
                <a:spcPct val="0"/>
              </a:spcBef>
              <a:buFontTx/>
              <a:buNone/>
            </a:pPr>
            <a:r>
              <a:rPr lang="en-US" altLang="zh-Hans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itchFamily="18" charset="0"/>
              </a:rPr>
              <a:t>2019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itchFamily="18" charset="0"/>
              </a:rPr>
              <a:t>年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itchFamily="18" charset="0"/>
              </a:rPr>
              <a:t>X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itchFamily="18" charset="0"/>
              </a:rPr>
              <a:t>月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itchFamily="18" charset="0"/>
              </a:rPr>
              <a:t>XX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itchFamily="18" charset="0"/>
              </a:rPr>
              <a:t>日</a:t>
            </a:r>
            <a:endParaRPr lang="en-US" altLang="zh-Hans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itchFamily="18" charset="0"/>
            </a:endParaRPr>
          </a:p>
        </p:txBody>
      </p:sp>
      <p:sp>
        <p:nvSpPr>
          <p:cNvPr id="10" name="矩形 1">
            <a:extLst>
              <a:ext uri="{FF2B5EF4-FFF2-40B4-BE49-F238E27FC236}">
                <a16:creationId xmlns:a16="http://schemas.microsoft.com/office/drawing/2014/main" id="{30A8BB23-05AC-4297-A995-4251157518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94282" y="5949280"/>
            <a:ext cx="5866914" cy="83099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algn="ctr">
              <a:lnSpc>
                <a:spcPct val="90000"/>
              </a:lnSpc>
              <a:spcBef>
                <a:spcPct val="20000"/>
              </a:spcBef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智能地学信息处理湖北省重点实验室</a:t>
            </a:r>
            <a:endParaRPr kumimoji="0"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90000"/>
              </a:lnSpc>
              <a:spcBef>
                <a:spcPct val="20000"/>
              </a:spcBef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中国地质大学（武汉）计算机学院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kumimoji="0"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67759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24"/>
    </mc:Choice>
    <mc:Fallback xmlns="">
      <p:transition spd="slow" advTm="1424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0">
            <a:extLst>
              <a:ext uri="{FF2B5EF4-FFF2-40B4-BE49-F238E27FC236}">
                <a16:creationId xmlns:a16="http://schemas.microsoft.com/office/drawing/2014/main" id="{2A9B1454-D3D4-0C4C-8FE0-75FA11C4A843}"/>
              </a:ext>
            </a:extLst>
          </p:cNvPr>
          <p:cNvCxnSpPr/>
          <p:nvPr/>
        </p:nvCxnSpPr>
        <p:spPr>
          <a:xfrm>
            <a:off x="533400" y="944563"/>
            <a:ext cx="5105400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1">
            <a:extLst>
              <a:ext uri="{FF2B5EF4-FFF2-40B4-BE49-F238E27FC236}">
                <a16:creationId xmlns:a16="http://schemas.microsoft.com/office/drawing/2014/main" id="{E330CA79-A71F-1B4E-A5AB-54418D00F482}"/>
              </a:ext>
            </a:extLst>
          </p:cNvPr>
          <p:cNvCxnSpPr/>
          <p:nvPr/>
        </p:nvCxnSpPr>
        <p:spPr>
          <a:xfrm>
            <a:off x="533400" y="990600"/>
            <a:ext cx="5102225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标题 1">
            <a:extLst>
              <a:ext uri="{FF2B5EF4-FFF2-40B4-BE49-F238E27FC236}">
                <a16:creationId xmlns:a16="http://schemas.microsoft.com/office/drawing/2014/main" id="{191B4070-ACD4-B049-AFD7-D95DDDA4FBEA}"/>
              </a:ext>
            </a:extLst>
          </p:cNvPr>
          <p:cNvSpPr txBox="1">
            <a:spLocks/>
          </p:cNvSpPr>
          <p:nvPr/>
        </p:nvSpPr>
        <p:spPr>
          <a:xfrm>
            <a:off x="381000" y="76200"/>
            <a:ext cx="8229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10000"/>
              </a:lnSpc>
              <a:spcBef>
                <a:spcPts val="1200"/>
              </a:spcBef>
            </a:pP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itchFamily="18" charset="0"/>
              </a:rPr>
              <a:t>三</a:t>
            </a:r>
            <a:r>
              <a:rPr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itchFamily="18" charset="0"/>
              </a:rPr>
              <a:t>. </a:t>
            </a: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itchFamily="18" charset="0"/>
              </a:rPr>
              <a:t>研究方法</a:t>
            </a:r>
            <a:endParaRPr lang="en-US" altLang="zh-CN" b="1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itchFamily="18" charset="0"/>
            </a:endParaRPr>
          </a:p>
        </p:txBody>
      </p:sp>
      <p:sp>
        <p:nvSpPr>
          <p:cNvPr id="36" name="Rectangle 216">
            <a:extLst>
              <a:ext uri="{FF2B5EF4-FFF2-40B4-BE49-F238E27FC236}">
                <a16:creationId xmlns:a16="http://schemas.microsoft.com/office/drawing/2014/main" id="{E67C86F4-C78A-4C0A-94A6-B486B27425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50004" y="5912593"/>
            <a:ext cx="268435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基于对抗网络样本生成</a:t>
            </a:r>
            <a:endParaRPr kumimoji="0" lang="zh-CN" altLang="zh-CN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37380EBA-B062-4AC4-9E8A-3793D99422EE}"/>
              </a:ext>
            </a:extLst>
          </p:cNvPr>
          <p:cNvSpPr txBox="1"/>
          <p:nvPr/>
        </p:nvSpPr>
        <p:spPr>
          <a:xfrm>
            <a:off x="86301" y="2060848"/>
            <a:ext cx="3571349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针对标注样本缺少的问题：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基于对抗生成网络，并加入样本类别信息；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基于残差单元的网络架构，防止梯度消失；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实现样本生成，构建样本库。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8094917-19FB-4E3A-BD07-429BDF3946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7904" y="1779096"/>
            <a:ext cx="4968552" cy="4095162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8C811C4E-9E9C-48A5-BA4B-45803B6F7A57}"/>
              </a:ext>
            </a:extLst>
          </p:cNvPr>
          <p:cNvSpPr/>
          <p:nvPr/>
        </p:nvSpPr>
        <p:spPr>
          <a:xfrm>
            <a:off x="437851" y="1154016"/>
            <a:ext cx="5416868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accent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itchFamily="18" charset="0"/>
              </a:rPr>
              <a:t>基于对抗生成网络的标注样本生成方法</a:t>
            </a:r>
          </a:p>
        </p:txBody>
      </p:sp>
    </p:spTree>
    <p:extLst>
      <p:ext uri="{BB962C8B-B14F-4D97-AF65-F5344CB8AC3E}">
        <p14:creationId xmlns:p14="http://schemas.microsoft.com/office/powerpoint/2010/main" val="80818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5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0">
            <a:extLst>
              <a:ext uri="{FF2B5EF4-FFF2-40B4-BE49-F238E27FC236}">
                <a16:creationId xmlns:a16="http://schemas.microsoft.com/office/drawing/2014/main" id="{2A9B1454-D3D4-0C4C-8FE0-75FA11C4A843}"/>
              </a:ext>
            </a:extLst>
          </p:cNvPr>
          <p:cNvCxnSpPr/>
          <p:nvPr/>
        </p:nvCxnSpPr>
        <p:spPr>
          <a:xfrm>
            <a:off x="533400" y="944563"/>
            <a:ext cx="5105400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1">
            <a:extLst>
              <a:ext uri="{FF2B5EF4-FFF2-40B4-BE49-F238E27FC236}">
                <a16:creationId xmlns:a16="http://schemas.microsoft.com/office/drawing/2014/main" id="{E330CA79-A71F-1B4E-A5AB-54418D00F482}"/>
              </a:ext>
            </a:extLst>
          </p:cNvPr>
          <p:cNvCxnSpPr/>
          <p:nvPr/>
        </p:nvCxnSpPr>
        <p:spPr>
          <a:xfrm>
            <a:off x="533400" y="990600"/>
            <a:ext cx="5102225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标题 1">
            <a:extLst>
              <a:ext uri="{FF2B5EF4-FFF2-40B4-BE49-F238E27FC236}">
                <a16:creationId xmlns:a16="http://schemas.microsoft.com/office/drawing/2014/main" id="{191B4070-ACD4-B049-AFD7-D95DDDA4FBEA}"/>
              </a:ext>
            </a:extLst>
          </p:cNvPr>
          <p:cNvSpPr txBox="1">
            <a:spLocks/>
          </p:cNvSpPr>
          <p:nvPr/>
        </p:nvSpPr>
        <p:spPr>
          <a:xfrm>
            <a:off x="381000" y="76200"/>
            <a:ext cx="8229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10000"/>
              </a:lnSpc>
              <a:spcBef>
                <a:spcPts val="1200"/>
              </a:spcBef>
            </a:pP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itchFamily="18" charset="0"/>
              </a:rPr>
              <a:t>四</a:t>
            </a:r>
            <a:r>
              <a:rPr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itchFamily="18" charset="0"/>
              </a:rPr>
              <a:t>. </a:t>
            </a: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itchFamily="18" charset="0"/>
              </a:rPr>
              <a:t>实验结果</a:t>
            </a:r>
            <a:endParaRPr lang="en-US" altLang="zh-Hans" b="1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itchFamily="18" charset="0"/>
            </a:endParaRP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71C7288A-944F-43EE-B26A-B26C588348D6}"/>
              </a:ext>
            </a:extLst>
          </p:cNvPr>
          <p:cNvSpPr txBox="1">
            <a:spLocks/>
          </p:cNvSpPr>
          <p:nvPr/>
        </p:nvSpPr>
        <p:spPr>
          <a:xfrm>
            <a:off x="381000" y="1124744"/>
            <a:ext cx="6866193" cy="5151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基于对抗生成网络的标注样本生成评估</a:t>
            </a: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9BA78250-E0E8-4BFA-B108-2B5671F37C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4" y="1700808"/>
            <a:ext cx="6624736" cy="3677048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B43B5537-67AB-4C07-8D84-33C106BCED69}"/>
              </a:ext>
            </a:extLst>
          </p:cNvPr>
          <p:cNvSpPr txBox="1"/>
          <p:nvPr/>
        </p:nvSpPr>
        <p:spPr>
          <a:xfrm>
            <a:off x="6732240" y="2232516"/>
            <a:ext cx="2622168" cy="18955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UCM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NWPU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数据集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分别采用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20%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40%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60%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数据作为训练集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UCM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训练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100,000;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NWPU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训练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20,000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代。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12D88560-942D-4F5E-8A4F-AD163B2F32EF}"/>
              </a:ext>
            </a:extLst>
          </p:cNvPr>
          <p:cNvSpPr/>
          <p:nvPr/>
        </p:nvSpPr>
        <p:spPr>
          <a:xfrm>
            <a:off x="1596296" y="5377856"/>
            <a:ext cx="36471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评估生成样本对于分类精度的影响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E4A348FC-4431-4E2B-800E-B8B9B2F778F1}"/>
              </a:ext>
            </a:extLst>
          </p:cNvPr>
          <p:cNvSpPr txBox="1"/>
          <p:nvPr/>
        </p:nvSpPr>
        <p:spPr>
          <a:xfrm>
            <a:off x="323528" y="5979396"/>
            <a:ext cx="73661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随着训练代数的增加，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图像质量越来越好，同时具备类别信息。</a:t>
            </a:r>
          </a:p>
        </p:txBody>
      </p:sp>
    </p:spTree>
    <p:extLst>
      <p:ext uri="{BB962C8B-B14F-4D97-AF65-F5344CB8AC3E}">
        <p14:creationId xmlns:p14="http://schemas.microsoft.com/office/powerpoint/2010/main" val="680372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0">
            <a:extLst>
              <a:ext uri="{FF2B5EF4-FFF2-40B4-BE49-F238E27FC236}">
                <a16:creationId xmlns:a16="http://schemas.microsoft.com/office/drawing/2014/main" id="{2A9B1454-D3D4-0C4C-8FE0-75FA11C4A843}"/>
              </a:ext>
            </a:extLst>
          </p:cNvPr>
          <p:cNvCxnSpPr/>
          <p:nvPr/>
        </p:nvCxnSpPr>
        <p:spPr>
          <a:xfrm>
            <a:off x="533400" y="944563"/>
            <a:ext cx="5105400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1">
            <a:extLst>
              <a:ext uri="{FF2B5EF4-FFF2-40B4-BE49-F238E27FC236}">
                <a16:creationId xmlns:a16="http://schemas.microsoft.com/office/drawing/2014/main" id="{E330CA79-A71F-1B4E-A5AB-54418D00F482}"/>
              </a:ext>
            </a:extLst>
          </p:cNvPr>
          <p:cNvCxnSpPr/>
          <p:nvPr/>
        </p:nvCxnSpPr>
        <p:spPr>
          <a:xfrm>
            <a:off x="533400" y="990600"/>
            <a:ext cx="5102225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标题 1">
            <a:extLst>
              <a:ext uri="{FF2B5EF4-FFF2-40B4-BE49-F238E27FC236}">
                <a16:creationId xmlns:a16="http://schemas.microsoft.com/office/drawing/2014/main" id="{191B4070-ACD4-B049-AFD7-D95DDDA4FBEA}"/>
              </a:ext>
            </a:extLst>
          </p:cNvPr>
          <p:cNvSpPr txBox="1">
            <a:spLocks/>
          </p:cNvSpPr>
          <p:nvPr/>
        </p:nvSpPr>
        <p:spPr>
          <a:xfrm>
            <a:off x="381000" y="76200"/>
            <a:ext cx="8229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10000"/>
              </a:lnSpc>
              <a:spcBef>
                <a:spcPts val="1200"/>
              </a:spcBef>
            </a:pP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itchFamily="18" charset="0"/>
              </a:rPr>
              <a:t>四</a:t>
            </a:r>
            <a:r>
              <a:rPr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itchFamily="18" charset="0"/>
              </a:rPr>
              <a:t>. </a:t>
            </a: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itchFamily="18" charset="0"/>
              </a:rPr>
              <a:t>实验结果</a:t>
            </a:r>
            <a:endParaRPr lang="en-US" altLang="zh-Hans" b="1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itchFamily="18" charset="0"/>
            </a:endParaRP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71C7288A-944F-43EE-B26A-B26C588348D6}"/>
              </a:ext>
            </a:extLst>
          </p:cNvPr>
          <p:cNvSpPr txBox="1">
            <a:spLocks/>
          </p:cNvSpPr>
          <p:nvPr/>
        </p:nvSpPr>
        <p:spPr>
          <a:xfrm>
            <a:off x="381000" y="1450002"/>
            <a:ext cx="6866193" cy="5151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endParaRPr lang="zh-CN" altLang="en-US" sz="2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14CC1F6B-26E5-4278-9EB0-9470B812607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601"/>
          <a:stretch/>
        </p:blipFill>
        <p:spPr>
          <a:xfrm>
            <a:off x="3814096" y="3429000"/>
            <a:ext cx="5193866" cy="2610542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80ADF443-3EF7-4664-AFC5-E8CA2A9BBABA}"/>
              </a:ext>
            </a:extLst>
          </p:cNvPr>
          <p:cNvSpPr txBox="1"/>
          <p:nvPr/>
        </p:nvSpPr>
        <p:spPr>
          <a:xfrm>
            <a:off x="5868144" y="6039542"/>
            <a:ext cx="2448272" cy="338554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生成样本多样性评估</a:t>
            </a: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63274EAD-E349-470D-B3A0-C920D090DA4E}"/>
              </a:ext>
            </a:extLst>
          </p:cNvPr>
          <p:cNvGrpSpPr/>
          <p:nvPr/>
        </p:nvGrpSpPr>
        <p:grpSpPr>
          <a:xfrm>
            <a:off x="222856" y="1628800"/>
            <a:ext cx="8892480" cy="1676502"/>
            <a:chOff x="266120" y="2137193"/>
            <a:chExt cx="8892480" cy="1676502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E1197BE3-4618-45FE-8C1D-1391949A541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6120" y="2137193"/>
              <a:ext cx="8892480" cy="1349752"/>
            </a:xfrm>
            <a:prstGeom prst="rect">
              <a:avLst/>
            </a:prstGeom>
          </p:spPr>
        </p:pic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262C123F-164B-42AF-B436-7BFDDAD5ECC5}"/>
                </a:ext>
              </a:extLst>
            </p:cNvPr>
            <p:cNvSpPr txBox="1"/>
            <p:nvPr/>
          </p:nvSpPr>
          <p:spPr>
            <a:xfrm>
              <a:off x="3084512" y="3475141"/>
              <a:ext cx="326243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评估生成样本对于分类精度的影响</a:t>
              </a:r>
            </a:p>
          </p:txBody>
        </p:sp>
      </p:grpSp>
      <p:sp>
        <p:nvSpPr>
          <p:cNvPr id="14" name="文本框 13">
            <a:extLst>
              <a:ext uri="{FF2B5EF4-FFF2-40B4-BE49-F238E27FC236}">
                <a16:creationId xmlns:a16="http://schemas.microsoft.com/office/drawing/2014/main" id="{97ADCD5D-2C8E-49F1-A57D-CF41118F8F4F}"/>
              </a:ext>
            </a:extLst>
          </p:cNvPr>
          <p:cNvSpPr txBox="1"/>
          <p:nvPr/>
        </p:nvSpPr>
        <p:spPr>
          <a:xfrm>
            <a:off x="222856" y="3462536"/>
            <a:ext cx="3762568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通过增加生成样本的数量，分析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VGG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的分类精度变化：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生成样本显著增加了精度</a:t>
            </a:r>
            <a:endParaRPr lang="en-US" altLang="zh-CN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生成样本的数量并不是越多</a:t>
            </a:r>
            <a:endParaRPr lang="en-US" altLang="zh-CN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分类精度越高</a:t>
            </a:r>
            <a:endParaRPr lang="en-US" altLang="zh-CN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endParaRPr lang="en-US" altLang="zh-CN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AutoNum type="arabicPeriod" startAt="2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观察生成样本的多样性：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包含丰富的多样性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39A6B111-7FB2-47AC-93E9-A080046E9122}"/>
              </a:ext>
            </a:extLst>
          </p:cNvPr>
          <p:cNvSpPr/>
          <p:nvPr/>
        </p:nvSpPr>
        <p:spPr>
          <a:xfrm>
            <a:off x="3491880" y="1919456"/>
            <a:ext cx="5616624" cy="10590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内容占位符 2">
            <a:extLst>
              <a:ext uri="{FF2B5EF4-FFF2-40B4-BE49-F238E27FC236}">
                <a16:creationId xmlns:a16="http://schemas.microsoft.com/office/drawing/2014/main" id="{7B62385A-BE97-4023-89F5-EF879EF3AFE7}"/>
              </a:ext>
            </a:extLst>
          </p:cNvPr>
          <p:cNvSpPr txBox="1">
            <a:spLocks/>
          </p:cNvSpPr>
          <p:nvPr/>
        </p:nvSpPr>
        <p:spPr>
          <a:xfrm>
            <a:off x="381000" y="1124744"/>
            <a:ext cx="6866193" cy="5151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基于对抗生成网络的标注样本生成方法评估</a:t>
            </a:r>
          </a:p>
        </p:txBody>
      </p:sp>
    </p:spTree>
    <p:extLst>
      <p:ext uri="{BB962C8B-B14F-4D97-AF65-F5344CB8AC3E}">
        <p14:creationId xmlns:p14="http://schemas.microsoft.com/office/powerpoint/2010/main" val="4122896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1"/>
          <p:cNvSpPr txBox="1">
            <a:spLocks/>
          </p:cNvSpPr>
          <p:nvPr/>
        </p:nvSpPr>
        <p:spPr>
          <a:xfrm>
            <a:off x="899592" y="2564904"/>
            <a:ext cx="7704856" cy="20162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  <a:spcBef>
                <a:spcPts val="1200"/>
              </a:spcBef>
            </a:pPr>
            <a:r>
              <a:rPr lang="zh-Hans" altLang="en-US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itchFamily="18" charset="0"/>
              </a:rPr>
              <a:t>感谢专家的批评、指导！</a:t>
            </a:r>
            <a:endParaRPr lang="en-US" altLang="zh-CN" b="1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8546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457200" y="0"/>
            <a:ext cx="80010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Hans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汇报提纲</a:t>
            </a:r>
            <a:endParaRPr lang="zh-CN" altLang="en-US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>
          <a:xfrm>
            <a:off x="486131" y="1196752"/>
            <a:ext cx="8077200" cy="50593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857250" indent="-857250" algn="l">
              <a:lnSpc>
                <a:spcPct val="110000"/>
              </a:lnSpc>
              <a:spcBef>
                <a:spcPts val="1200"/>
              </a:spcBef>
              <a:buFont typeface="+mj-ea"/>
              <a:buAutoNum type="ea1JpnChsDbPeriod"/>
            </a:pPr>
            <a:r>
              <a:rPr lang="zh-CN" altLang="en-US" sz="4000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itchFamily="18" charset="0"/>
              </a:rPr>
              <a:t>研究背景</a:t>
            </a:r>
            <a:endParaRPr lang="en-US" altLang="zh-CN" sz="4000" b="1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itchFamily="18" charset="0"/>
            </a:endParaRPr>
          </a:p>
          <a:p>
            <a:pPr marL="857250" indent="-857250" algn="l">
              <a:lnSpc>
                <a:spcPct val="110000"/>
              </a:lnSpc>
              <a:spcBef>
                <a:spcPts val="1200"/>
              </a:spcBef>
              <a:buFont typeface="+mj-ea"/>
              <a:buAutoNum type="ea1JpnChsDbPeriod"/>
            </a:pPr>
            <a:r>
              <a:rPr lang="zh-CN" altLang="en-US" sz="4000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itchFamily="18" charset="0"/>
              </a:rPr>
              <a:t>研究问题</a:t>
            </a:r>
            <a:endParaRPr lang="en-US" altLang="zh-CN" sz="4000" b="1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itchFamily="18" charset="0"/>
            </a:endParaRPr>
          </a:p>
          <a:p>
            <a:pPr marL="857250" indent="-857250" algn="l">
              <a:lnSpc>
                <a:spcPct val="110000"/>
              </a:lnSpc>
              <a:spcBef>
                <a:spcPts val="1200"/>
              </a:spcBef>
              <a:buFont typeface="+mj-ea"/>
              <a:buAutoNum type="ea1JpnChsDbPeriod"/>
            </a:pPr>
            <a:r>
              <a:rPr lang="zh-CN" altLang="en-US" sz="4000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itchFamily="18" charset="0"/>
              </a:rPr>
              <a:t>研究内容</a:t>
            </a:r>
            <a:endParaRPr lang="en-US" altLang="zh-CN" sz="4000" b="1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itchFamily="18" charset="0"/>
            </a:endParaRPr>
          </a:p>
          <a:p>
            <a:pPr marL="857250" indent="-857250" algn="l">
              <a:lnSpc>
                <a:spcPct val="110000"/>
              </a:lnSpc>
              <a:spcBef>
                <a:spcPts val="1200"/>
              </a:spcBef>
              <a:buFont typeface="+mj-ea"/>
              <a:buAutoNum type="ea1JpnChsDbPeriod"/>
            </a:pPr>
            <a:r>
              <a:rPr lang="zh-CN" altLang="en-US" sz="4000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itchFamily="18" charset="0"/>
              </a:rPr>
              <a:t>实验结果</a:t>
            </a:r>
            <a:endParaRPr lang="en-US" altLang="zh-CN" sz="4000" b="1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itchFamily="18" charset="0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533400" y="944563"/>
            <a:ext cx="5105400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533400" y="990600"/>
            <a:ext cx="5102225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7478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55"/>
    </mc:Choice>
    <mc:Fallback xmlns="">
      <p:transition spd="slow" advTm="1555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右箭头 5">
            <a:extLst>
              <a:ext uri="{FF2B5EF4-FFF2-40B4-BE49-F238E27FC236}">
                <a16:creationId xmlns:a16="http://schemas.microsoft.com/office/drawing/2014/main" id="{65F615D4-4D90-46C3-B6FA-95875D616A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45" y="2417552"/>
            <a:ext cx="9068455" cy="594267"/>
          </a:xfrm>
          <a:prstGeom prst="rightArrow">
            <a:avLst>
              <a:gd name="adj1" fmla="val 50000"/>
              <a:gd name="adj2" fmla="val 49969"/>
            </a:avLst>
          </a:prstGeom>
          <a:gradFill flip="none" rotWithShape="1"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path path="circle">
              <a:fillToRect l="100000" t="100000"/>
            </a:path>
            <a:tileRect r="-100000" b="-100000"/>
          </a:gradFill>
          <a:ln w="9525" algn="ctr">
            <a:noFill/>
            <a:round/>
            <a:headEnd/>
            <a:tailEnd/>
          </a:ln>
        </p:spPr>
        <p:txBody>
          <a:bodyPr anchor="ctr"/>
          <a:lstStyle/>
          <a:p>
            <a:pPr>
              <a:defRPr/>
            </a:pPr>
            <a:endParaRPr lang="zh-CN" altLang="en-US">
              <a:solidFill>
                <a:prstClr val="black"/>
              </a:solidFill>
              <a:latin typeface="Times New Roman" pitchFamily="18" charset="0"/>
              <a:ea typeface="宋体"/>
              <a:cs typeface="Times New Roman" pitchFamily="18" charset="0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FF9051DF-F238-49D6-ADA0-853CC4445AF8}"/>
              </a:ext>
            </a:extLst>
          </p:cNvPr>
          <p:cNvSpPr/>
          <p:nvPr/>
        </p:nvSpPr>
        <p:spPr>
          <a:xfrm>
            <a:off x="58794" y="1052537"/>
            <a:ext cx="9021763" cy="576263"/>
          </a:xfrm>
          <a:prstGeom prst="rect">
            <a:avLst/>
          </a:prstGeom>
          <a:solidFill>
            <a:srgbClr val="8A0000"/>
          </a:solidFill>
          <a:ln w="25400" cap="flat" cmpd="sng" algn="ctr">
            <a:solidFill>
              <a:srgbClr val="8A0000"/>
            </a:solidFill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zh-CN" altLang="en-US" sz="2400" kern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高分辨率遥感影像逐渐成为对地精细观测的主要数据来源之一！</a:t>
            </a:r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7CDC2512-B921-438A-B384-17F999B7B268}"/>
              </a:ext>
            </a:extLst>
          </p:cNvPr>
          <p:cNvSpPr/>
          <p:nvPr/>
        </p:nvSpPr>
        <p:spPr bwMode="auto">
          <a:xfrm>
            <a:off x="182563" y="2500313"/>
            <a:ext cx="428625" cy="428625"/>
          </a:xfrm>
          <a:prstGeom prst="ellipse">
            <a:avLst/>
          </a:prstGeom>
          <a:solidFill>
            <a:srgbClr val="FFFFFF"/>
          </a:solidFill>
          <a:ln w="28575" cap="flat" cmpd="sng" algn="ctr">
            <a:solidFill>
              <a:srgbClr val="0000CC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eaLnBrk="0" hangingPunct="0">
              <a:defRPr/>
            </a:pPr>
            <a:endParaRPr lang="zh-CN" altLang="en-US" kern="0">
              <a:ln w="18000">
                <a:solidFill>
                  <a:srgbClr val="00246C">
                    <a:satMod val="140000"/>
                  </a:srgb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0" name="椭圆 33">
            <a:extLst>
              <a:ext uri="{FF2B5EF4-FFF2-40B4-BE49-F238E27FC236}">
                <a16:creationId xmlns:a16="http://schemas.microsoft.com/office/drawing/2014/main" id="{646AABF1-5422-4672-BF3F-6FCD54BF9F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4000" y="2571750"/>
            <a:ext cx="285750" cy="285750"/>
          </a:xfrm>
          <a:prstGeom prst="ellipse">
            <a:avLst/>
          </a:prstGeom>
          <a:solidFill>
            <a:srgbClr val="0000CC"/>
          </a:solidFill>
          <a:ln w="28575" algn="ctr">
            <a:solidFill>
              <a:srgbClr val="0000CC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sz="2400" b="1">
                <a:solidFill>
                  <a:schemeClr val="tx2"/>
                </a:solidFill>
                <a:latin typeface="Arial" pitchFamily="34" charset="0"/>
                <a:ea typeface="黑体" pitchFamily="49" charset="-122"/>
              </a:defRPr>
            </a:lvl1pPr>
            <a:lvl2pPr marL="742950" indent="-285750" eaLnBrk="0" hangingPunct="0">
              <a:defRPr sz="2400" b="1">
                <a:solidFill>
                  <a:schemeClr val="tx2"/>
                </a:solidFill>
                <a:latin typeface="Arial" pitchFamily="34" charset="0"/>
                <a:ea typeface="黑体" pitchFamily="49" charset="-122"/>
              </a:defRPr>
            </a:lvl2pPr>
            <a:lvl3pPr marL="1143000" indent="-228600" eaLnBrk="0" hangingPunct="0">
              <a:defRPr sz="2400" b="1">
                <a:solidFill>
                  <a:schemeClr val="tx2"/>
                </a:solidFill>
                <a:latin typeface="Arial" pitchFamily="34" charset="0"/>
                <a:ea typeface="黑体" pitchFamily="49" charset="-122"/>
              </a:defRPr>
            </a:lvl3pPr>
            <a:lvl4pPr marL="1600200" indent="-228600" eaLnBrk="0" hangingPunct="0">
              <a:defRPr sz="2400" b="1">
                <a:solidFill>
                  <a:schemeClr val="tx2"/>
                </a:solidFill>
                <a:latin typeface="Arial" pitchFamily="34" charset="0"/>
                <a:ea typeface="黑体" pitchFamily="49" charset="-122"/>
              </a:defRPr>
            </a:lvl4pPr>
            <a:lvl5pPr marL="2057400" indent="-228600" eaLnBrk="0" hangingPunct="0">
              <a:defRPr sz="2400" b="1">
                <a:solidFill>
                  <a:schemeClr val="tx2"/>
                </a:solidFill>
                <a:latin typeface="Arial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pitchFamily="34" charset="0"/>
                <a:ea typeface="黑体" pitchFamily="49" charset="-122"/>
              </a:defRPr>
            </a:lvl9pPr>
          </a:lstStyle>
          <a:p>
            <a:pPr eaLnBrk="1" hangingPunct="1">
              <a:defRPr/>
            </a:pPr>
            <a:endParaRPr lang="zh-CN" altLang="en-US" kern="0">
              <a:solidFill>
                <a:srgbClr val="FFFFFF"/>
              </a:solidFill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1353AFF3-15F0-43A6-8714-CA1BBF747FBF}"/>
              </a:ext>
            </a:extLst>
          </p:cNvPr>
          <p:cNvSpPr/>
          <p:nvPr/>
        </p:nvSpPr>
        <p:spPr>
          <a:xfrm>
            <a:off x="615950" y="2841625"/>
            <a:ext cx="857250" cy="387350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lvl="2" eaLnBrk="0" fontAlgn="ctr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3333FF"/>
              </a:buClr>
              <a:buSzPct val="80000"/>
              <a:defRPr/>
            </a:pPr>
            <a:r>
              <a:rPr lang="en-US" altLang="zh-CN" sz="1600" b="1" kern="0" dirty="0">
                <a:solidFill>
                  <a:srgbClr val="3333FF"/>
                </a:solidFill>
                <a:latin typeface="Times New Roman" pitchFamily="18" charset="0"/>
                <a:cs typeface="Times New Roman" pitchFamily="18" charset="0"/>
              </a:rPr>
              <a:t>1999.09</a:t>
            </a:r>
          </a:p>
        </p:txBody>
      </p:sp>
      <p:grpSp>
        <p:nvGrpSpPr>
          <p:cNvPr id="32" name="组合 50">
            <a:extLst>
              <a:ext uri="{FF2B5EF4-FFF2-40B4-BE49-F238E27FC236}">
                <a16:creationId xmlns:a16="http://schemas.microsoft.com/office/drawing/2014/main" id="{D6E10667-C8AD-44CF-B9E5-4F60B26AE06A}"/>
              </a:ext>
            </a:extLst>
          </p:cNvPr>
          <p:cNvGrpSpPr>
            <a:grpSpLocks/>
          </p:cNvGrpSpPr>
          <p:nvPr/>
        </p:nvGrpSpPr>
        <p:grpSpPr bwMode="auto">
          <a:xfrm>
            <a:off x="-78929" y="1412776"/>
            <a:ext cx="2000250" cy="1146175"/>
            <a:chOff x="51470" y="1430337"/>
            <a:chExt cx="2000250" cy="1146175"/>
          </a:xfrm>
        </p:grpSpPr>
        <p:pic>
          <p:nvPicPr>
            <p:cNvPr id="33" name="Picture 4" descr="D:\rsgroup\从地物识别走向场景理解\material\ikonos.png">
              <a:extLst>
                <a:ext uri="{FF2B5EF4-FFF2-40B4-BE49-F238E27FC236}">
                  <a16:creationId xmlns:a16="http://schemas.microsoft.com/office/drawing/2014/main" id="{C0925830-292C-4292-8690-E4D60C9A20D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3086"/>
            <a:stretch>
              <a:fillRect/>
            </a:stretch>
          </p:blipFill>
          <p:spPr bwMode="auto">
            <a:xfrm>
              <a:off x="51470" y="1430337"/>
              <a:ext cx="1357313" cy="11461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6651EE84-CA72-4282-BCF9-AA457F267A64}"/>
                </a:ext>
              </a:extLst>
            </p:cNvPr>
            <p:cNvSpPr/>
            <p:nvPr/>
          </p:nvSpPr>
          <p:spPr>
            <a:xfrm>
              <a:off x="908720" y="1833562"/>
              <a:ext cx="1143000" cy="52387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marL="0" lvl="2" algn="ctr" eaLnBrk="0" fontAlgn="ctr" hangingPunct="0">
                <a:spcAft>
                  <a:spcPct val="0"/>
                </a:spcAft>
                <a:buClr>
                  <a:srgbClr val="3333FF"/>
                </a:buClr>
                <a:buSzPct val="80000"/>
                <a:defRPr/>
              </a:pPr>
              <a:r>
                <a:rPr lang="en-US" altLang="zh-CN" sz="1400" b="1" kern="0" dirty="0">
                  <a:solidFill>
                    <a:srgbClr val="00246C"/>
                  </a:solidFill>
                  <a:latin typeface="Times New Roman" pitchFamily="18" charset="0"/>
                  <a:cs typeface="Times New Roman" pitchFamily="18" charset="0"/>
                </a:rPr>
                <a:t>IKONOS</a:t>
              </a:r>
            </a:p>
            <a:p>
              <a:pPr marL="0" lvl="2" algn="ctr" eaLnBrk="0" fontAlgn="ctr" hangingPunct="0">
                <a:spcAft>
                  <a:spcPct val="0"/>
                </a:spcAft>
                <a:buClr>
                  <a:srgbClr val="3333FF"/>
                </a:buClr>
                <a:buSzPct val="80000"/>
                <a:defRPr/>
              </a:pPr>
              <a:r>
                <a:rPr lang="en-US" altLang="zh-CN" sz="1400" b="1" kern="0" dirty="0">
                  <a:solidFill>
                    <a:srgbClr val="00246C"/>
                  </a:solidFill>
                  <a:latin typeface="Times New Roman" pitchFamily="18" charset="0"/>
                  <a:cs typeface="Times New Roman" pitchFamily="18" charset="0"/>
                </a:rPr>
                <a:t>(0.8-1m)</a:t>
              </a:r>
            </a:p>
          </p:txBody>
        </p:sp>
      </p:grpSp>
      <p:sp>
        <p:nvSpPr>
          <p:cNvPr id="36" name="椭圆 35">
            <a:extLst>
              <a:ext uri="{FF2B5EF4-FFF2-40B4-BE49-F238E27FC236}">
                <a16:creationId xmlns:a16="http://schemas.microsoft.com/office/drawing/2014/main" id="{0C1D35F9-28D1-4FBB-BE3E-9A9E4D1DE638}"/>
              </a:ext>
            </a:extLst>
          </p:cNvPr>
          <p:cNvSpPr/>
          <p:nvPr/>
        </p:nvSpPr>
        <p:spPr bwMode="auto">
          <a:xfrm>
            <a:off x="1614488" y="2500313"/>
            <a:ext cx="428625" cy="428625"/>
          </a:xfrm>
          <a:prstGeom prst="ellipse">
            <a:avLst/>
          </a:prstGeom>
          <a:solidFill>
            <a:srgbClr val="FFFFFF"/>
          </a:solidFill>
          <a:ln w="28575" cap="flat" cmpd="sng" algn="ctr">
            <a:solidFill>
              <a:srgbClr val="0000CC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eaLnBrk="0" hangingPunct="0">
              <a:defRPr/>
            </a:pPr>
            <a:endParaRPr lang="zh-CN" altLang="en-US" kern="0">
              <a:ln w="18000">
                <a:solidFill>
                  <a:srgbClr val="00246C">
                    <a:satMod val="140000"/>
                  </a:srgb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7" name="椭圆 37">
            <a:extLst>
              <a:ext uri="{FF2B5EF4-FFF2-40B4-BE49-F238E27FC236}">
                <a16:creationId xmlns:a16="http://schemas.microsoft.com/office/drawing/2014/main" id="{E8B89556-3488-4E8D-B02D-17860CE9C2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85925" y="2571750"/>
            <a:ext cx="285750" cy="285750"/>
          </a:xfrm>
          <a:prstGeom prst="ellipse">
            <a:avLst/>
          </a:prstGeom>
          <a:solidFill>
            <a:srgbClr val="0000CC"/>
          </a:solidFill>
          <a:ln w="28575" algn="ctr">
            <a:solidFill>
              <a:srgbClr val="0000CC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sz="2400" b="1">
                <a:solidFill>
                  <a:schemeClr val="tx2"/>
                </a:solidFill>
                <a:latin typeface="Arial" pitchFamily="34" charset="0"/>
                <a:ea typeface="黑体" pitchFamily="49" charset="-122"/>
              </a:defRPr>
            </a:lvl1pPr>
            <a:lvl2pPr marL="742950" indent="-285750" eaLnBrk="0" hangingPunct="0">
              <a:defRPr sz="2400" b="1">
                <a:solidFill>
                  <a:schemeClr val="tx2"/>
                </a:solidFill>
                <a:latin typeface="Arial" pitchFamily="34" charset="0"/>
                <a:ea typeface="黑体" pitchFamily="49" charset="-122"/>
              </a:defRPr>
            </a:lvl2pPr>
            <a:lvl3pPr marL="1143000" indent="-228600" eaLnBrk="0" hangingPunct="0">
              <a:defRPr sz="2400" b="1">
                <a:solidFill>
                  <a:schemeClr val="tx2"/>
                </a:solidFill>
                <a:latin typeface="Arial" pitchFamily="34" charset="0"/>
                <a:ea typeface="黑体" pitchFamily="49" charset="-122"/>
              </a:defRPr>
            </a:lvl3pPr>
            <a:lvl4pPr marL="1600200" indent="-228600" eaLnBrk="0" hangingPunct="0">
              <a:defRPr sz="2400" b="1">
                <a:solidFill>
                  <a:schemeClr val="tx2"/>
                </a:solidFill>
                <a:latin typeface="Arial" pitchFamily="34" charset="0"/>
                <a:ea typeface="黑体" pitchFamily="49" charset="-122"/>
              </a:defRPr>
            </a:lvl4pPr>
            <a:lvl5pPr marL="2057400" indent="-228600" eaLnBrk="0" hangingPunct="0">
              <a:defRPr sz="2400" b="1">
                <a:solidFill>
                  <a:schemeClr val="tx2"/>
                </a:solidFill>
                <a:latin typeface="Arial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pitchFamily="34" charset="0"/>
                <a:ea typeface="黑体" pitchFamily="49" charset="-122"/>
              </a:defRPr>
            </a:lvl9pPr>
          </a:lstStyle>
          <a:p>
            <a:pPr eaLnBrk="1" hangingPunct="1">
              <a:defRPr/>
            </a:pPr>
            <a:endParaRPr lang="zh-CN" altLang="en-US" kern="0">
              <a:solidFill>
                <a:srgbClr val="FFFFFF"/>
              </a:solidFill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F8E1246D-E40F-4A79-9A38-3A379F14252A}"/>
              </a:ext>
            </a:extLst>
          </p:cNvPr>
          <p:cNvSpPr/>
          <p:nvPr/>
        </p:nvSpPr>
        <p:spPr>
          <a:xfrm>
            <a:off x="1763713" y="2841625"/>
            <a:ext cx="857250" cy="387350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lvl="2" eaLnBrk="0" fontAlgn="ctr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3333FF"/>
              </a:buClr>
              <a:buSzPct val="80000"/>
              <a:defRPr/>
            </a:pPr>
            <a:r>
              <a:rPr lang="en-US" altLang="zh-CN" sz="1600" b="1" kern="0" dirty="0">
                <a:solidFill>
                  <a:srgbClr val="3333FF"/>
                </a:solidFill>
                <a:latin typeface="Times New Roman" pitchFamily="18" charset="0"/>
                <a:cs typeface="Times New Roman" pitchFamily="18" charset="0"/>
              </a:rPr>
              <a:t>2001.10</a:t>
            </a:r>
          </a:p>
        </p:txBody>
      </p:sp>
      <p:grpSp>
        <p:nvGrpSpPr>
          <p:cNvPr id="39" name="组合 56">
            <a:extLst>
              <a:ext uri="{FF2B5EF4-FFF2-40B4-BE49-F238E27FC236}">
                <a16:creationId xmlns:a16="http://schemas.microsoft.com/office/drawing/2014/main" id="{2B99EF22-8647-49D7-9E3D-DBCD37D13DE4}"/>
              </a:ext>
            </a:extLst>
          </p:cNvPr>
          <p:cNvGrpSpPr>
            <a:grpSpLocks/>
          </p:cNvGrpSpPr>
          <p:nvPr/>
        </p:nvGrpSpPr>
        <p:grpSpPr bwMode="auto">
          <a:xfrm>
            <a:off x="1416496" y="1449288"/>
            <a:ext cx="2000250" cy="1033463"/>
            <a:chOff x="1927629" y="1466851"/>
            <a:chExt cx="2000250" cy="1033462"/>
          </a:xfrm>
        </p:grpSpPr>
        <p:pic>
          <p:nvPicPr>
            <p:cNvPr id="40" name="Picture 4" descr="D:\rsgroup\从地物识别走向场景理解\material\quickbird.png">
              <a:extLst>
                <a:ext uri="{FF2B5EF4-FFF2-40B4-BE49-F238E27FC236}">
                  <a16:creationId xmlns:a16="http://schemas.microsoft.com/office/drawing/2014/main" id="{1C97AEB9-B47C-43DE-83EC-2778C881CA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608"/>
            <a:stretch>
              <a:fillRect/>
            </a:stretch>
          </p:blipFill>
          <p:spPr bwMode="auto">
            <a:xfrm>
              <a:off x="1927629" y="1466851"/>
              <a:ext cx="1214437" cy="10334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408EAC1A-FF48-493A-9A04-BB49A2344998}"/>
                </a:ext>
              </a:extLst>
            </p:cNvPr>
            <p:cNvSpPr/>
            <p:nvPr/>
          </p:nvSpPr>
          <p:spPr>
            <a:xfrm>
              <a:off x="2784879" y="1868439"/>
              <a:ext cx="1143000" cy="523874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marL="0" lvl="2" algn="ctr" eaLnBrk="0" fontAlgn="ctr" hangingPunct="0">
                <a:spcAft>
                  <a:spcPct val="0"/>
                </a:spcAft>
                <a:buClr>
                  <a:srgbClr val="3333FF"/>
                </a:buClr>
                <a:buSzPct val="80000"/>
                <a:defRPr/>
              </a:pPr>
              <a:r>
                <a:rPr lang="en-US" altLang="zh-CN" sz="1400" b="1" kern="0" dirty="0">
                  <a:solidFill>
                    <a:srgbClr val="00246C"/>
                  </a:solidFill>
                  <a:latin typeface="Times New Roman" pitchFamily="18" charset="0"/>
                  <a:cs typeface="Times New Roman" pitchFamily="18" charset="0"/>
                </a:rPr>
                <a:t>QuickBird</a:t>
              </a:r>
            </a:p>
            <a:p>
              <a:pPr marL="0" lvl="2" algn="ctr" eaLnBrk="0" fontAlgn="ctr" hangingPunct="0">
                <a:spcAft>
                  <a:spcPct val="0"/>
                </a:spcAft>
                <a:buClr>
                  <a:srgbClr val="3333FF"/>
                </a:buClr>
                <a:buSzPct val="80000"/>
                <a:defRPr/>
              </a:pPr>
              <a:r>
                <a:rPr lang="en-US" altLang="zh-CN" sz="1400" b="1" kern="0" dirty="0">
                  <a:solidFill>
                    <a:srgbClr val="00246C"/>
                  </a:solidFill>
                  <a:latin typeface="Times New Roman" pitchFamily="18" charset="0"/>
                  <a:cs typeface="Times New Roman" pitchFamily="18" charset="0"/>
                </a:rPr>
                <a:t>(0.61m)</a:t>
              </a:r>
            </a:p>
          </p:txBody>
        </p:sp>
      </p:grpSp>
      <p:grpSp>
        <p:nvGrpSpPr>
          <p:cNvPr id="42" name="组合 4">
            <a:extLst>
              <a:ext uri="{FF2B5EF4-FFF2-40B4-BE49-F238E27FC236}">
                <a16:creationId xmlns:a16="http://schemas.microsoft.com/office/drawing/2014/main" id="{8C693C18-75C6-4FA1-BF13-03BEA83AD7C9}"/>
              </a:ext>
            </a:extLst>
          </p:cNvPr>
          <p:cNvGrpSpPr>
            <a:grpSpLocks/>
          </p:cNvGrpSpPr>
          <p:nvPr/>
        </p:nvGrpSpPr>
        <p:grpSpPr bwMode="auto">
          <a:xfrm>
            <a:off x="4067175" y="2500313"/>
            <a:ext cx="857250" cy="728661"/>
            <a:chOff x="2760224" y="2500312"/>
            <a:chExt cx="857250" cy="729455"/>
          </a:xfrm>
        </p:grpSpPr>
        <p:sp>
          <p:nvSpPr>
            <p:cNvPr id="43" name="椭圆 42">
              <a:extLst>
                <a:ext uri="{FF2B5EF4-FFF2-40B4-BE49-F238E27FC236}">
                  <a16:creationId xmlns:a16="http://schemas.microsoft.com/office/drawing/2014/main" id="{8FCF3060-1276-4728-9BDC-88DB23C2A14D}"/>
                </a:ext>
              </a:extLst>
            </p:cNvPr>
            <p:cNvSpPr/>
            <p:nvPr/>
          </p:nvSpPr>
          <p:spPr bwMode="auto">
            <a:xfrm>
              <a:off x="3044387" y="2500312"/>
              <a:ext cx="428625" cy="429092"/>
            </a:xfrm>
            <a:prstGeom prst="ellipse">
              <a:avLst/>
            </a:prstGeom>
            <a:solidFill>
              <a:srgbClr val="FFFFFF"/>
            </a:solidFill>
            <a:ln w="28575" cap="flat" cmpd="sng" algn="ctr">
              <a:solidFill>
                <a:srgbClr val="0000CC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pPr eaLnBrk="0" hangingPunct="0">
                <a:defRPr/>
              </a:pPr>
              <a:endParaRPr lang="zh-CN" altLang="en-US" kern="0">
                <a:ln w="18000">
                  <a:solidFill>
                    <a:srgbClr val="00246C">
                      <a:satMod val="140000"/>
                    </a:srgb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  <p:sp>
          <p:nvSpPr>
            <p:cNvPr id="44" name="椭圆 41">
              <a:extLst>
                <a:ext uri="{FF2B5EF4-FFF2-40B4-BE49-F238E27FC236}">
                  <a16:creationId xmlns:a16="http://schemas.microsoft.com/office/drawing/2014/main" id="{12F7A231-8699-4DAE-9A4E-B474B20813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11062" y="2571827"/>
              <a:ext cx="285750" cy="286061"/>
            </a:xfrm>
            <a:prstGeom prst="ellipse">
              <a:avLst/>
            </a:prstGeom>
            <a:solidFill>
              <a:srgbClr val="0000CC"/>
            </a:solidFill>
            <a:ln w="28575" algn="ctr">
              <a:solidFill>
                <a:srgbClr val="0000CC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 b="1">
                  <a:solidFill>
                    <a:schemeClr val="tx2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2400" b="1">
                  <a:solidFill>
                    <a:schemeClr val="tx2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2400" b="1">
                  <a:solidFill>
                    <a:schemeClr val="tx2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2400" b="1">
                  <a:solidFill>
                    <a:schemeClr val="tx2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2400" b="1">
                  <a:solidFill>
                    <a:schemeClr val="tx2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2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2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2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2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>
                <a:defRPr/>
              </a:pPr>
              <a:endParaRPr lang="zh-CN" altLang="en-US" kern="0">
                <a:solidFill>
                  <a:srgbClr val="FFFFFF"/>
                </a:solidFill>
              </a:endParaRPr>
            </a:p>
          </p:txBody>
        </p:sp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964219B9-F42E-44AC-9C0F-3ED05B9D3299}"/>
                </a:ext>
              </a:extLst>
            </p:cNvPr>
            <p:cNvSpPr/>
            <p:nvPr/>
          </p:nvSpPr>
          <p:spPr>
            <a:xfrm>
              <a:off x="2760224" y="2841995"/>
              <a:ext cx="857250" cy="387772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marL="0" lvl="2" eaLnBrk="0" fontAlgn="ctr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FF"/>
                </a:buClr>
                <a:buSzPct val="80000"/>
                <a:defRPr/>
              </a:pPr>
              <a:r>
                <a:rPr lang="en-US" altLang="zh-CN" sz="1600" b="1" kern="0" dirty="0">
                  <a:solidFill>
                    <a:srgbClr val="3333FF"/>
                  </a:solidFill>
                  <a:latin typeface="Times New Roman" pitchFamily="18" charset="0"/>
                  <a:cs typeface="Times New Roman" pitchFamily="18" charset="0"/>
                </a:rPr>
                <a:t>2008.9</a:t>
              </a:r>
            </a:p>
          </p:txBody>
        </p:sp>
      </p:grpSp>
      <p:grpSp>
        <p:nvGrpSpPr>
          <p:cNvPr id="46" name="组合 5">
            <a:extLst>
              <a:ext uri="{FF2B5EF4-FFF2-40B4-BE49-F238E27FC236}">
                <a16:creationId xmlns:a16="http://schemas.microsoft.com/office/drawing/2014/main" id="{4CF62F17-C17A-460E-B891-9E94F1DC0AFE}"/>
              </a:ext>
            </a:extLst>
          </p:cNvPr>
          <p:cNvGrpSpPr>
            <a:grpSpLocks/>
          </p:cNvGrpSpPr>
          <p:nvPr/>
        </p:nvGrpSpPr>
        <p:grpSpPr bwMode="auto">
          <a:xfrm>
            <a:off x="4791075" y="2500313"/>
            <a:ext cx="857250" cy="728660"/>
            <a:chOff x="3563888" y="2500312"/>
            <a:chExt cx="857250" cy="729454"/>
          </a:xfrm>
        </p:grpSpPr>
        <p:sp>
          <p:nvSpPr>
            <p:cNvPr id="47" name="椭圆 46">
              <a:extLst>
                <a:ext uri="{FF2B5EF4-FFF2-40B4-BE49-F238E27FC236}">
                  <a16:creationId xmlns:a16="http://schemas.microsoft.com/office/drawing/2014/main" id="{F4B3E90D-A26E-47A1-99BD-6F253AD272DD}"/>
                </a:ext>
              </a:extLst>
            </p:cNvPr>
            <p:cNvSpPr/>
            <p:nvPr/>
          </p:nvSpPr>
          <p:spPr bwMode="auto">
            <a:xfrm>
              <a:off x="3824238" y="2500312"/>
              <a:ext cx="428625" cy="429092"/>
            </a:xfrm>
            <a:prstGeom prst="ellipse">
              <a:avLst/>
            </a:prstGeom>
            <a:solidFill>
              <a:srgbClr val="FFFFFF"/>
            </a:solidFill>
            <a:ln w="28575" cap="flat" cmpd="sng" algn="ctr">
              <a:solidFill>
                <a:srgbClr val="0000CC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pPr eaLnBrk="0" hangingPunct="0">
                <a:defRPr/>
              </a:pPr>
              <a:endParaRPr lang="zh-CN" altLang="en-US" kern="0">
                <a:ln w="18000">
                  <a:solidFill>
                    <a:srgbClr val="00246C">
                      <a:satMod val="140000"/>
                    </a:srgb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  <p:sp>
          <p:nvSpPr>
            <p:cNvPr id="48" name="椭圆 49">
              <a:extLst>
                <a:ext uri="{FF2B5EF4-FFF2-40B4-BE49-F238E27FC236}">
                  <a16:creationId xmlns:a16="http://schemas.microsoft.com/office/drawing/2014/main" id="{69909FCA-E160-48EC-9B1F-AA2AC5B532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95676" y="2571827"/>
              <a:ext cx="285750" cy="286061"/>
            </a:xfrm>
            <a:prstGeom prst="ellipse">
              <a:avLst/>
            </a:prstGeom>
            <a:solidFill>
              <a:srgbClr val="0000CC"/>
            </a:solidFill>
            <a:ln w="28575" algn="ctr">
              <a:solidFill>
                <a:srgbClr val="0000CC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 b="1">
                  <a:solidFill>
                    <a:schemeClr val="tx2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2400" b="1">
                  <a:solidFill>
                    <a:schemeClr val="tx2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2400" b="1">
                  <a:solidFill>
                    <a:schemeClr val="tx2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2400" b="1">
                  <a:solidFill>
                    <a:schemeClr val="tx2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2400" b="1">
                  <a:solidFill>
                    <a:schemeClr val="tx2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2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2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2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2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>
                <a:defRPr/>
              </a:pPr>
              <a:endParaRPr lang="zh-CN" altLang="en-US" kern="0">
                <a:solidFill>
                  <a:srgbClr val="FFFFFF"/>
                </a:solidFill>
              </a:endParaRPr>
            </a:p>
          </p:txBody>
        </p:sp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B9636FE0-D022-4CB6-B562-BA277B2CB6B8}"/>
                </a:ext>
              </a:extLst>
            </p:cNvPr>
            <p:cNvSpPr/>
            <p:nvPr/>
          </p:nvSpPr>
          <p:spPr>
            <a:xfrm>
              <a:off x="3563888" y="2841994"/>
              <a:ext cx="857250" cy="387772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marL="0" lvl="2" eaLnBrk="0" fontAlgn="ctr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FF"/>
                </a:buClr>
                <a:buSzPct val="80000"/>
                <a:defRPr/>
              </a:pPr>
              <a:r>
                <a:rPr lang="en-US" altLang="zh-CN" sz="1600" b="1" kern="0" dirty="0">
                  <a:solidFill>
                    <a:srgbClr val="3333FF"/>
                  </a:solidFill>
                  <a:latin typeface="Times New Roman" pitchFamily="18" charset="0"/>
                  <a:cs typeface="Times New Roman" pitchFamily="18" charset="0"/>
                </a:rPr>
                <a:t>2009.10</a:t>
              </a:r>
            </a:p>
          </p:txBody>
        </p:sp>
      </p:grpSp>
      <p:grpSp>
        <p:nvGrpSpPr>
          <p:cNvPr id="50" name="组合 65">
            <a:extLst>
              <a:ext uri="{FF2B5EF4-FFF2-40B4-BE49-F238E27FC236}">
                <a16:creationId xmlns:a16="http://schemas.microsoft.com/office/drawing/2014/main" id="{5AD9343A-A453-4F81-9C38-593FDA4AA81D}"/>
              </a:ext>
            </a:extLst>
          </p:cNvPr>
          <p:cNvGrpSpPr>
            <a:grpSpLocks/>
          </p:cNvGrpSpPr>
          <p:nvPr/>
        </p:nvGrpSpPr>
        <p:grpSpPr bwMode="auto">
          <a:xfrm>
            <a:off x="3073846" y="1504851"/>
            <a:ext cx="1800225" cy="969962"/>
            <a:chOff x="4067944" y="1450925"/>
            <a:chExt cx="1800200" cy="969963"/>
          </a:xfrm>
        </p:grpSpPr>
        <p:pic>
          <p:nvPicPr>
            <p:cNvPr id="51" name="Picture 3" descr="D:\rsgroup\从地物识别走向场景理解\material\geoeye-1.png">
              <a:extLst>
                <a:ext uri="{FF2B5EF4-FFF2-40B4-BE49-F238E27FC236}">
                  <a16:creationId xmlns:a16="http://schemas.microsoft.com/office/drawing/2014/main" id="{4A8FB276-DD43-4344-8290-AF1DA8A3E0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4512"/>
            <a:stretch>
              <a:fillRect/>
            </a:stretch>
          </p:blipFill>
          <p:spPr bwMode="auto">
            <a:xfrm>
              <a:off x="4067944" y="1450925"/>
              <a:ext cx="1173163" cy="9699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EB57D95E-89BD-453A-BF12-0C456A5A51D6}"/>
                </a:ext>
              </a:extLst>
            </p:cNvPr>
            <p:cNvSpPr/>
            <p:nvPr/>
          </p:nvSpPr>
          <p:spPr>
            <a:xfrm>
              <a:off x="4725160" y="1808112"/>
              <a:ext cx="1142984" cy="523876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marL="0" lvl="2" algn="ctr" eaLnBrk="0" fontAlgn="ctr" hangingPunct="0">
                <a:spcAft>
                  <a:spcPct val="0"/>
                </a:spcAft>
                <a:buClr>
                  <a:srgbClr val="3333FF"/>
                </a:buClr>
                <a:buSzPct val="80000"/>
                <a:defRPr/>
              </a:pPr>
              <a:r>
                <a:rPr lang="en-US" altLang="zh-CN" sz="1400" b="1" kern="0" dirty="0">
                  <a:solidFill>
                    <a:srgbClr val="00246C"/>
                  </a:solidFill>
                  <a:latin typeface="Times New Roman" pitchFamily="18" charset="0"/>
                  <a:cs typeface="Times New Roman" pitchFamily="18" charset="0"/>
                </a:rPr>
                <a:t>GeoEye-1</a:t>
              </a:r>
            </a:p>
            <a:p>
              <a:pPr marL="0" lvl="2" algn="ctr" eaLnBrk="0" fontAlgn="ctr" hangingPunct="0">
                <a:spcAft>
                  <a:spcPct val="0"/>
                </a:spcAft>
                <a:buClr>
                  <a:srgbClr val="3333FF"/>
                </a:buClr>
                <a:buSzPct val="80000"/>
                <a:defRPr/>
              </a:pPr>
              <a:r>
                <a:rPr lang="en-US" altLang="zh-CN" sz="1400" b="1" kern="0" dirty="0">
                  <a:solidFill>
                    <a:srgbClr val="00246C"/>
                  </a:solidFill>
                  <a:latin typeface="Times New Roman" pitchFamily="18" charset="0"/>
                  <a:cs typeface="Times New Roman" pitchFamily="18" charset="0"/>
                </a:rPr>
                <a:t>(0.41m)</a:t>
              </a:r>
            </a:p>
          </p:txBody>
        </p:sp>
      </p:grpSp>
      <p:grpSp>
        <p:nvGrpSpPr>
          <p:cNvPr id="53" name="组合 6">
            <a:extLst>
              <a:ext uri="{FF2B5EF4-FFF2-40B4-BE49-F238E27FC236}">
                <a16:creationId xmlns:a16="http://schemas.microsoft.com/office/drawing/2014/main" id="{D5BEE858-A954-4B36-AF76-A9B7C7E9D1C1}"/>
              </a:ext>
            </a:extLst>
          </p:cNvPr>
          <p:cNvGrpSpPr>
            <a:grpSpLocks/>
          </p:cNvGrpSpPr>
          <p:nvPr/>
        </p:nvGrpSpPr>
        <p:grpSpPr bwMode="auto">
          <a:xfrm>
            <a:off x="5619750" y="2486025"/>
            <a:ext cx="857250" cy="739777"/>
            <a:chOff x="5737820" y="2500312"/>
            <a:chExt cx="857250" cy="739976"/>
          </a:xfrm>
        </p:grpSpPr>
        <p:sp>
          <p:nvSpPr>
            <p:cNvPr id="54" name="椭圆 53">
              <a:extLst>
                <a:ext uri="{FF2B5EF4-FFF2-40B4-BE49-F238E27FC236}">
                  <a16:creationId xmlns:a16="http://schemas.microsoft.com/office/drawing/2014/main" id="{00A7EC58-D9D6-4754-B7BA-E3D56F9B0DF1}"/>
                </a:ext>
              </a:extLst>
            </p:cNvPr>
            <p:cNvSpPr/>
            <p:nvPr/>
          </p:nvSpPr>
          <p:spPr bwMode="auto">
            <a:xfrm>
              <a:off x="5950545" y="2500312"/>
              <a:ext cx="428625" cy="428740"/>
            </a:xfrm>
            <a:prstGeom prst="ellipse">
              <a:avLst/>
            </a:prstGeom>
            <a:solidFill>
              <a:srgbClr val="FFFFFF"/>
            </a:solidFill>
            <a:ln w="28575" cap="flat" cmpd="sng" algn="ctr">
              <a:solidFill>
                <a:srgbClr val="0000CC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pPr eaLnBrk="0" hangingPunct="0">
                <a:defRPr/>
              </a:pPr>
              <a:endParaRPr lang="zh-CN" altLang="en-US" kern="0">
                <a:ln w="18000">
                  <a:solidFill>
                    <a:srgbClr val="00246C">
                      <a:satMod val="140000"/>
                    </a:srgb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  <p:sp>
          <p:nvSpPr>
            <p:cNvPr id="55" name="椭圆 57">
              <a:extLst>
                <a:ext uri="{FF2B5EF4-FFF2-40B4-BE49-F238E27FC236}">
                  <a16:creationId xmlns:a16="http://schemas.microsoft.com/office/drawing/2014/main" id="{DA79B9FD-AA72-4850-B060-6CC4F92B1F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21983" y="2571769"/>
              <a:ext cx="285750" cy="285827"/>
            </a:xfrm>
            <a:prstGeom prst="ellipse">
              <a:avLst/>
            </a:prstGeom>
            <a:solidFill>
              <a:srgbClr val="0000CC"/>
            </a:solidFill>
            <a:ln w="28575" algn="ctr">
              <a:solidFill>
                <a:srgbClr val="0000CC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 b="1">
                  <a:solidFill>
                    <a:schemeClr val="tx2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2400" b="1">
                  <a:solidFill>
                    <a:schemeClr val="tx2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2400" b="1">
                  <a:solidFill>
                    <a:schemeClr val="tx2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2400" b="1">
                  <a:solidFill>
                    <a:schemeClr val="tx2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2400" b="1">
                  <a:solidFill>
                    <a:schemeClr val="tx2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2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2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2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2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>
                <a:defRPr/>
              </a:pPr>
              <a:endParaRPr lang="zh-CN" altLang="en-US" kern="0">
                <a:solidFill>
                  <a:srgbClr val="FFFFFF"/>
                </a:solidFill>
              </a:endParaRPr>
            </a:p>
          </p:txBody>
        </p:sp>
        <p:sp>
          <p:nvSpPr>
            <p:cNvPr id="56" name="矩形 55">
              <a:extLst>
                <a:ext uri="{FF2B5EF4-FFF2-40B4-BE49-F238E27FC236}">
                  <a16:creationId xmlns:a16="http://schemas.microsoft.com/office/drawing/2014/main" id="{3051F7DC-8DE2-4748-B5BC-D06B0E639DD6}"/>
                </a:ext>
              </a:extLst>
            </p:cNvPr>
            <p:cNvSpPr/>
            <p:nvPr/>
          </p:nvSpPr>
          <p:spPr>
            <a:xfrm>
              <a:off x="5737820" y="2852834"/>
              <a:ext cx="857250" cy="387454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marL="0" lvl="2" eaLnBrk="0" fontAlgn="ctr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FF"/>
                </a:buClr>
                <a:buSzPct val="80000"/>
                <a:defRPr/>
              </a:pPr>
              <a:r>
                <a:rPr lang="en-US" altLang="zh-CN" sz="1600" b="1" kern="0" dirty="0">
                  <a:solidFill>
                    <a:srgbClr val="3333FF"/>
                  </a:solidFill>
                  <a:latin typeface="Times New Roman" pitchFamily="18" charset="0"/>
                  <a:cs typeface="Times New Roman" pitchFamily="18" charset="0"/>
                </a:rPr>
                <a:t>2011.12</a:t>
              </a:r>
            </a:p>
          </p:txBody>
        </p:sp>
      </p:grpSp>
      <p:sp>
        <p:nvSpPr>
          <p:cNvPr id="57" name="椭圆 56">
            <a:extLst>
              <a:ext uri="{FF2B5EF4-FFF2-40B4-BE49-F238E27FC236}">
                <a16:creationId xmlns:a16="http://schemas.microsoft.com/office/drawing/2014/main" id="{0EC944E4-90F3-4180-A11F-288E40DC4912}"/>
              </a:ext>
            </a:extLst>
          </p:cNvPr>
          <p:cNvSpPr/>
          <p:nvPr/>
        </p:nvSpPr>
        <p:spPr bwMode="auto">
          <a:xfrm>
            <a:off x="7026275" y="2470150"/>
            <a:ext cx="428625" cy="428625"/>
          </a:xfrm>
          <a:prstGeom prst="ellipse">
            <a:avLst/>
          </a:prstGeom>
          <a:solidFill>
            <a:srgbClr val="FFFFFF"/>
          </a:solidFill>
          <a:ln w="28575" cap="flat" cmpd="sng" algn="ctr">
            <a:solidFill>
              <a:srgbClr val="0000CC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eaLnBrk="0" hangingPunct="0">
              <a:defRPr/>
            </a:pPr>
            <a:endParaRPr lang="zh-CN" altLang="en-US" kern="0">
              <a:ln w="18000">
                <a:solidFill>
                  <a:srgbClr val="00246C">
                    <a:satMod val="140000"/>
                  </a:srgb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58" name="椭圆 64">
            <a:extLst>
              <a:ext uri="{FF2B5EF4-FFF2-40B4-BE49-F238E27FC236}">
                <a16:creationId xmlns:a16="http://schemas.microsoft.com/office/drawing/2014/main" id="{7E4F2C04-D855-42B1-9711-D004B87069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97713" y="2541588"/>
            <a:ext cx="285750" cy="285750"/>
          </a:xfrm>
          <a:prstGeom prst="ellipse">
            <a:avLst/>
          </a:prstGeom>
          <a:solidFill>
            <a:srgbClr val="0000CC"/>
          </a:solidFill>
          <a:ln w="28575" algn="ctr">
            <a:solidFill>
              <a:srgbClr val="0000CC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sz="2400" b="1">
                <a:solidFill>
                  <a:schemeClr val="tx2"/>
                </a:solidFill>
                <a:latin typeface="Arial" pitchFamily="34" charset="0"/>
                <a:ea typeface="黑体" pitchFamily="49" charset="-122"/>
              </a:defRPr>
            </a:lvl1pPr>
            <a:lvl2pPr marL="742950" indent="-285750" eaLnBrk="0" hangingPunct="0">
              <a:defRPr sz="2400" b="1">
                <a:solidFill>
                  <a:schemeClr val="tx2"/>
                </a:solidFill>
                <a:latin typeface="Arial" pitchFamily="34" charset="0"/>
                <a:ea typeface="黑体" pitchFamily="49" charset="-122"/>
              </a:defRPr>
            </a:lvl2pPr>
            <a:lvl3pPr marL="1143000" indent="-228600" eaLnBrk="0" hangingPunct="0">
              <a:defRPr sz="2400" b="1">
                <a:solidFill>
                  <a:schemeClr val="tx2"/>
                </a:solidFill>
                <a:latin typeface="Arial" pitchFamily="34" charset="0"/>
                <a:ea typeface="黑体" pitchFamily="49" charset="-122"/>
              </a:defRPr>
            </a:lvl3pPr>
            <a:lvl4pPr marL="1600200" indent="-228600" eaLnBrk="0" hangingPunct="0">
              <a:defRPr sz="2400" b="1">
                <a:solidFill>
                  <a:schemeClr val="tx2"/>
                </a:solidFill>
                <a:latin typeface="Arial" pitchFamily="34" charset="0"/>
                <a:ea typeface="黑体" pitchFamily="49" charset="-122"/>
              </a:defRPr>
            </a:lvl4pPr>
            <a:lvl5pPr marL="2057400" indent="-228600" eaLnBrk="0" hangingPunct="0">
              <a:defRPr sz="2400" b="1">
                <a:solidFill>
                  <a:schemeClr val="tx2"/>
                </a:solidFill>
                <a:latin typeface="Arial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pitchFamily="34" charset="0"/>
                <a:ea typeface="黑体" pitchFamily="49" charset="-122"/>
              </a:defRPr>
            </a:lvl9pPr>
          </a:lstStyle>
          <a:p>
            <a:pPr eaLnBrk="1" hangingPunct="1">
              <a:defRPr/>
            </a:pPr>
            <a:endParaRPr lang="zh-CN" altLang="en-US" kern="0">
              <a:solidFill>
                <a:srgbClr val="FFFFFF"/>
              </a:solidFill>
            </a:endParaRPr>
          </a:p>
        </p:txBody>
      </p:sp>
      <p:sp>
        <p:nvSpPr>
          <p:cNvPr id="59" name="椭圆 58">
            <a:extLst>
              <a:ext uri="{FF2B5EF4-FFF2-40B4-BE49-F238E27FC236}">
                <a16:creationId xmlns:a16="http://schemas.microsoft.com/office/drawing/2014/main" id="{6B8D7688-3487-4853-84A1-EAB946801A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75400" y="2571750"/>
            <a:ext cx="285750" cy="285750"/>
          </a:xfrm>
          <a:prstGeom prst="ellipse">
            <a:avLst/>
          </a:prstGeom>
          <a:solidFill>
            <a:srgbClr val="0000CC"/>
          </a:solidFill>
          <a:ln w="28575" algn="ctr">
            <a:solidFill>
              <a:srgbClr val="0000CC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sz="2400" b="1">
                <a:solidFill>
                  <a:schemeClr val="tx2"/>
                </a:solidFill>
                <a:latin typeface="Arial" pitchFamily="34" charset="0"/>
                <a:ea typeface="黑体" pitchFamily="49" charset="-122"/>
              </a:defRPr>
            </a:lvl1pPr>
            <a:lvl2pPr marL="742950" indent="-285750" eaLnBrk="0" hangingPunct="0">
              <a:defRPr sz="2400" b="1">
                <a:solidFill>
                  <a:schemeClr val="tx2"/>
                </a:solidFill>
                <a:latin typeface="Arial" pitchFamily="34" charset="0"/>
                <a:ea typeface="黑体" pitchFamily="49" charset="-122"/>
              </a:defRPr>
            </a:lvl2pPr>
            <a:lvl3pPr marL="1143000" indent="-228600" eaLnBrk="0" hangingPunct="0">
              <a:defRPr sz="2400" b="1">
                <a:solidFill>
                  <a:schemeClr val="tx2"/>
                </a:solidFill>
                <a:latin typeface="Arial" pitchFamily="34" charset="0"/>
                <a:ea typeface="黑体" pitchFamily="49" charset="-122"/>
              </a:defRPr>
            </a:lvl3pPr>
            <a:lvl4pPr marL="1600200" indent="-228600" eaLnBrk="0" hangingPunct="0">
              <a:defRPr sz="2400" b="1">
                <a:solidFill>
                  <a:schemeClr val="tx2"/>
                </a:solidFill>
                <a:latin typeface="Arial" pitchFamily="34" charset="0"/>
                <a:ea typeface="黑体" pitchFamily="49" charset="-122"/>
              </a:defRPr>
            </a:lvl4pPr>
            <a:lvl5pPr marL="2057400" indent="-228600" eaLnBrk="0" hangingPunct="0">
              <a:defRPr sz="2400" b="1">
                <a:solidFill>
                  <a:schemeClr val="tx2"/>
                </a:solidFill>
                <a:latin typeface="Arial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pitchFamily="34" charset="0"/>
                <a:ea typeface="黑体" pitchFamily="49" charset="-122"/>
              </a:defRPr>
            </a:lvl9pPr>
          </a:lstStyle>
          <a:p>
            <a:pPr eaLnBrk="1" hangingPunct="1">
              <a:defRPr/>
            </a:pPr>
            <a:endParaRPr lang="zh-CN" altLang="en-US" kern="0">
              <a:solidFill>
                <a:srgbClr val="FFFFFF"/>
              </a:solidFill>
            </a:endParaRPr>
          </a:p>
        </p:txBody>
      </p:sp>
      <p:sp>
        <p:nvSpPr>
          <p:cNvPr id="60" name="椭圆 59">
            <a:extLst>
              <a:ext uri="{FF2B5EF4-FFF2-40B4-BE49-F238E27FC236}">
                <a16:creationId xmlns:a16="http://schemas.microsoft.com/office/drawing/2014/main" id="{A719C1A6-720D-40F5-A9F4-AD8190C731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05600" y="2571750"/>
            <a:ext cx="285750" cy="285750"/>
          </a:xfrm>
          <a:prstGeom prst="ellipse">
            <a:avLst/>
          </a:prstGeom>
          <a:solidFill>
            <a:srgbClr val="0000CC"/>
          </a:solidFill>
          <a:ln w="28575" algn="ctr">
            <a:solidFill>
              <a:srgbClr val="0000CC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sz="2400" b="1">
                <a:solidFill>
                  <a:schemeClr val="tx2"/>
                </a:solidFill>
                <a:latin typeface="Arial" pitchFamily="34" charset="0"/>
                <a:ea typeface="黑体" pitchFamily="49" charset="-122"/>
              </a:defRPr>
            </a:lvl1pPr>
            <a:lvl2pPr marL="742950" indent="-285750" eaLnBrk="0" hangingPunct="0">
              <a:defRPr sz="2400" b="1">
                <a:solidFill>
                  <a:schemeClr val="tx2"/>
                </a:solidFill>
                <a:latin typeface="Arial" pitchFamily="34" charset="0"/>
                <a:ea typeface="黑体" pitchFamily="49" charset="-122"/>
              </a:defRPr>
            </a:lvl2pPr>
            <a:lvl3pPr marL="1143000" indent="-228600" eaLnBrk="0" hangingPunct="0">
              <a:defRPr sz="2400" b="1">
                <a:solidFill>
                  <a:schemeClr val="tx2"/>
                </a:solidFill>
                <a:latin typeface="Arial" pitchFamily="34" charset="0"/>
                <a:ea typeface="黑体" pitchFamily="49" charset="-122"/>
              </a:defRPr>
            </a:lvl3pPr>
            <a:lvl4pPr marL="1600200" indent="-228600" eaLnBrk="0" hangingPunct="0">
              <a:defRPr sz="2400" b="1">
                <a:solidFill>
                  <a:schemeClr val="tx2"/>
                </a:solidFill>
                <a:latin typeface="Arial" pitchFamily="34" charset="0"/>
                <a:ea typeface="黑体" pitchFamily="49" charset="-122"/>
              </a:defRPr>
            </a:lvl4pPr>
            <a:lvl5pPr marL="2057400" indent="-228600" eaLnBrk="0" hangingPunct="0">
              <a:defRPr sz="2400" b="1">
                <a:solidFill>
                  <a:schemeClr val="tx2"/>
                </a:solidFill>
                <a:latin typeface="Arial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pitchFamily="34" charset="0"/>
                <a:ea typeface="黑体" pitchFamily="49" charset="-122"/>
              </a:defRPr>
            </a:lvl9pPr>
          </a:lstStyle>
          <a:p>
            <a:pPr eaLnBrk="1" hangingPunct="1">
              <a:defRPr/>
            </a:pPr>
            <a:endParaRPr lang="zh-CN" altLang="en-US" kern="0">
              <a:solidFill>
                <a:srgbClr val="FFFFFF"/>
              </a:solidFill>
            </a:endParaRPr>
          </a:p>
        </p:txBody>
      </p:sp>
      <p:grpSp>
        <p:nvGrpSpPr>
          <p:cNvPr id="61" name="组合 75">
            <a:extLst>
              <a:ext uri="{FF2B5EF4-FFF2-40B4-BE49-F238E27FC236}">
                <a16:creationId xmlns:a16="http://schemas.microsoft.com/office/drawing/2014/main" id="{6BCAAE74-41AC-42E4-B5CB-5C3212543474}"/>
              </a:ext>
            </a:extLst>
          </p:cNvPr>
          <p:cNvGrpSpPr>
            <a:grpSpLocks/>
          </p:cNvGrpSpPr>
          <p:nvPr/>
        </p:nvGrpSpPr>
        <p:grpSpPr bwMode="auto">
          <a:xfrm>
            <a:off x="2008188" y="2862257"/>
            <a:ext cx="4511675" cy="1299714"/>
            <a:chOff x="598846" y="2862262"/>
            <a:chExt cx="4512543" cy="1300485"/>
          </a:xfrm>
        </p:grpSpPr>
        <p:pic>
          <p:nvPicPr>
            <p:cNvPr id="62" name="Picture 4" descr="http://www.xjeic.gov.cn/protect/P0201204/P020120409/20120409163935002.jpg">
              <a:extLst>
                <a:ext uri="{FF2B5EF4-FFF2-40B4-BE49-F238E27FC236}">
                  <a16:creationId xmlns:a16="http://schemas.microsoft.com/office/drawing/2014/main" id="{ACD9FDD3-1027-4B89-A0D0-959D968424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9541118">
              <a:off x="836443" y="3361344"/>
              <a:ext cx="1079339" cy="3520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3" name="Text Box 8">
              <a:extLst>
                <a:ext uri="{FF2B5EF4-FFF2-40B4-BE49-F238E27FC236}">
                  <a16:creationId xmlns:a16="http://schemas.microsoft.com/office/drawing/2014/main" id="{3276963A-E0E3-4481-8254-A8B4E1885DB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8846" y="3640151"/>
              <a:ext cx="2569069" cy="5225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 b="1">
                  <a:solidFill>
                    <a:schemeClr val="tx2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2400" b="1">
                  <a:solidFill>
                    <a:schemeClr val="tx2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2400" b="1">
                  <a:solidFill>
                    <a:schemeClr val="tx2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2400" b="1">
                  <a:solidFill>
                    <a:schemeClr val="tx2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2400" b="1">
                  <a:solidFill>
                    <a:schemeClr val="tx2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2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2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2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2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algn="ctr" eaLnBrk="1" hangingPunct="1">
                <a:defRPr/>
              </a:pPr>
              <a:r>
                <a:rPr kumimoji="1" lang="zh-CN" altLang="en-US" sz="1400" kern="0" dirty="0">
                  <a:solidFill>
                    <a:srgbClr val="00246C"/>
                  </a:solidFill>
                  <a:latin typeface="Times New Roman" pitchFamily="18" charset="0"/>
                  <a:cs typeface="Times New Roman" pitchFamily="18" charset="0"/>
                </a:rPr>
                <a:t>资源</a:t>
              </a:r>
              <a:r>
                <a:rPr kumimoji="1" lang="en-US" altLang="zh-CN" sz="1400" kern="0" dirty="0">
                  <a:solidFill>
                    <a:srgbClr val="00246C"/>
                  </a:solidFill>
                  <a:latin typeface="Times New Roman" pitchFamily="18" charset="0"/>
                  <a:cs typeface="Times New Roman" pitchFamily="18" charset="0"/>
                </a:rPr>
                <a:t>3</a:t>
              </a:r>
              <a:r>
                <a:rPr kumimoji="1" lang="zh-CN" altLang="en-US" sz="1400" kern="0" dirty="0">
                  <a:solidFill>
                    <a:srgbClr val="00246C"/>
                  </a:solidFill>
                  <a:latin typeface="Times New Roman" pitchFamily="18" charset="0"/>
                  <a:cs typeface="Times New Roman" pitchFamily="18" charset="0"/>
                </a:rPr>
                <a:t>号卫星</a:t>
              </a:r>
              <a:endParaRPr kumimoji="1" lang="en-US" altLang="zh-CN" sz="1400" kern="0" dirty="0">
                <a:solidFill>
                  <a:srgbClr val="00246C"/>
                </a:solidFill>
                <a:latin typeface="Times New Roman" pitchFamily="18" charset="0"/>
                <a:cs typeface="Times New Roman" pitchFamily="18" charset="0"/>
              </a:endParaRPr>
            </a:p>
            <a:p>
              <a:pPr algn="ctr" eaLnBrk="1" hangingPunct="1">
                <a:defRPr/>
              </a:pPr>
              <a:r>
                <a:rPr kumimoji="1" lang="en-US" altLang="zh-CN" sz="1400" kern="0" dirty="0">
                  <a:solidFill>
                    <a:srgbClr val="00246C"/>
                  </a:solidFill>
                  <a:latin typeface="Times New Roman" pitchFamily="18" charset="0"/>
                  <a:cs typeface="Times New Roman" pitchFamily="18" charset="0"/>
                </a:rPr>
                <a:t>(</a:t>
              </a:r>
              <a:r>
                <a:rPr kumimoji="1" lang="zh-CN" altLang="en-US" sz="1400" kern="0" dirty="0">
                  <a:solidFill>
                    <a:srgbClr val="00246C"/>
                  </a:solidFill>
                  <a:latin typeface="Times New Roman" pitchFamily="18" charset="0"/>
                  <a:cs typeface="Times New Roman" pitchFamily="18" charset="0"/>
                </a:rPr>
                <a:t>全色</a:t>
              </a:r>
              <a:r>
                <a:rPr kumimoji="1" lang="en-US" altLang="zh-CN" sz="1400" kern="0" dirty="0">
                  <a:solidFill>
                    <a:srgbClr val="00246C"/>
                  </a:solidFill>
                  <a:latin typeface="Times New Roman" pitchFamily="18" charset="0"/>
                  <a:cs typeface="Times New Roman" pitchFamily="18" charset="0"/>
                </a:rPr>
                <a:t>2.1</a:t>
              </a:r>
              <a:r>
                <a:rPr kumimoji="1" lang="zh-CN" altLang="en-US" sz="1400" kern="0" dirty="0">
                  <a:solidFill>
                    <a:srgbClr val="00246C"/>
                  </a:solidFill>
                  <a:latin typeface="Times New Roman" pitchFamily="18" charset="0"/>
                  <a:cs typeface="Times New Roman" pitchFamily="18" charset="0"/>
                </a:rPr>
                <a:t>米，多光谱</a:t>
              </a:r>
              <a:r>
                <a:rPr kumimoji="1" lang="en-US" altLang="zh-CN" sz="1400" kern="0" dirty="0">
                  <a:solidFill>
                    <a:srgbClr val="00246C"/>
                  </a:solidFill>
                  <a:latin typeface="Times New Roman" pitchFamily="18" charset="0"/>
                  <a:cs typeface="Times New Roman" pitchFamily="18" charset="0"/>
                </a:rPr>
                <a:t>6m)</a:t>
              </a:r>
              <a:endParaRPr kumimoji="1" lang="zh-CN" altLang="en-US" sz="1400" kern="0" dirty="0">
                <a:solidFill>
                  <a:srgbClr val="00246C"/>
                </a:solidFill>
                <a:latin typeface="宋体" pitchFamily="2" charset="-122"/>
              </a:endParaRPr>
            </a:p>
          </p:txBody>
        </p:sp>
        <p:sp>
          <p:nvSpPr>
            <p:cNvPr id="64" name="矩形 63">
              <a:extLst>
                <a:ext uri="{FF2B5EF4-FFF2-40B4-BE49-F238E27FC236}">
                  <a16:creationId xmlns:a16="http://schemas.microsoft.com/office/drawing/2014/main" id="{6F9B5899-07CF-4AD1-B32D-D8FF89425A8F}"/>
                </a:ext>
              </a:extLst>
            </p:cNvPr>
            <p:cNvSpPr/>
            <p:nvPr/>
          </p:nvSpPr>
          <p:spPr bwMode="auto">
            <a:xfrm>
              <a:off x="1881793" y="3140238"/>
              <a:ext cx="1357573" cy="462236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marL="0" lvl="2" eaLnBrk="0" fontAlgn="ctr" hangingPunct="0">
                <a:lnSpc>
                  <a:spcPct val="120000"/>
                </a:lnSpc>
                <a:spcBef>
                  <a:spcPct val="20000"/>
                </a:spcBef>
                <a:buClr>
                  <a:srgbClr val="3333FF"/>
                </a:buClr>
                <a:buSzPct val="80000"/>
                <a:defRPr/>
              </a:pPr>
              <a:r>
                <a:rPr lang="en-US" altLang="zh-CN" sz="2000" kern="0" dirty="0">
                  <a:solidFill>
                    <a:srgbClr val="00246C"/>
                  </a:solidFill>
                  <a:latin typeface="Times New Roman" pitchFamily="18" charset="0"/>
                  <a:cs typeface="Times New Roman" pitchFamily="18" charset="0"/>
                </a:rPr>
                <a:t>2012.1</a:t>
              </a:r>
            </a:p>
          </p:txBody>
        </p:sp>
        <p:cxnSp>
          <p:nvCxnSpPr>
            <p:cNvPr id="65" name="直接连接符 79">
              <a:extLst>
                <a:ext uri="{FF2B5EF4-FFF2-40B4-BE49-F238E27FC236}">
                  <a16:creationId xmlns:a16="http://schemas.microsoft.com/office/drawing/2014/main" id="{CAB53DF3-792C-44A9-A273-A9933101C3CB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5111387" y="2862262"/>
              <a:ext cx="0" cy="444613"/>
            </a:xfrm>
            <a:prstGeom prst="line">
              <a:avLst/>
            </a:prstGeom>
            <a:noFill/>
            <a:ln w="381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6" name="直接连接符 80">
              <a:extLst>
                <a:ext uri="{FF2B5EF4-FFF2-40B4-BE49-F238E27FC236}">
                  <a16:creationId xmlns:a16="http://schemas.microsoft.com/office/drawing/2014/main" id="{6CB05348-56C3-4F3A-9FF3-92C4194F0DFB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1961093" y="3270175"/>
              <a:ext cx="3150296" cy="14809"/>
            </a:xfrm>
            <a:prstGeom prst="line">
              <a:avLst/>
            </a:prstGeom>
            <a:noFill/>
            <a:ln w="381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7" name="直接箭头连接符 86">
              <a:extLst>
                <a:ext uri="{FF2B5EF4-FFF2-40B4-BE49-F238E27FC236}">
                  <a16:creationId xmlns:a16="http://schemas.microsoft.com/office/drawing/2014/main" id="{0DE3398C-C1D4-475D-B295-9FF247CAEC96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1943037" y="3284984"/>
              <a:ext cx="0" cy="483963"/>
            </a:xfrm>
            <a:prstGeom prst="straightConnector1">
              <a:avLst/>
            </a:prstGeom>
            <a:noFill/>
            <a:ln w="38100" algn="ctr">
              <a:solidFill>
                <a:srgbClr val="00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68" name="组合 104">
            <a:extLst>
              <a:ext uri="{FF2B5EF4-FFF2-40B4-BE49-F238E27FC236}">
                <a16:creationId xmlns:a16="http://schemas.microsoft.com/office/drawing/2014/main" id="{2BB7117E-FB86-4670-85C7-434F38902C78}"/>
              </a:ext>
            </a:extLst>
          </p:cNvPr>
          <p:cNvGrpSpPr>
            <a:grpSpLocks/>
          </p:cNvGrpSpPr>
          <p:nvPr/>
        </p:nvGrpSpPr>
        <p:grpSpPr bwMode="auto">
          <a:xfrm>
            <a:off x="3779912" y="2862263"/>
            <a:ext cx="3068563" cy="1304925"/>
            <a:chOff x="2411760" y="2862262"/>
            <a:chExt cx="3068515" cy="1304411"/>
          </a:xfrm>
        </p:grpSpPr>
        <p:sp>
          <p:nvSpPr>
            <p:cNvPr id="69" name="Text Box 8">
              <a:extLst>
                <a:ext uri="{FF2B5EF4-FFF2-40B4-BE49-F238E27FC236}">
                  <a16:creationId xmlns:a16="http://schemas.microsoft.com/office/drawing/2014/main" id="{EF18DF3F-1857-451D-B415-2DD83EECCA5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11760" y="3643004"/>
              <a:ext cx="2643146" cy="5236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 b="1">
                  <a:solidFill>
                    <a:schemeClr val="tx2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2400" b="1">
                  <a:solidFill>
                    <a:schemeClr val="tx2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2400" b="1">
                  <a:solidFill>
                    <a:schemeClr val="tx2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2400" b="1">
                  <a:solidFill>
                    <a:schemeClr val="tx2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2400" b="1">
                  <a:solidFill>
                    <a:schemeClr val="tx2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2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2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2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2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algn="ctr" eaLnBrk="1" hangingPunct="1">
                <a:defRPr/>
              </a:pPr>
              <a:r>
                <a:rPr kumimoji="1" lang="zh-CN" altLang="en-US" sz="1400" kern="0" dirty="0">
                  <a:solidFill>
                    <a:srgbClr val="00246C"/>
                  </a:solidFill>
                  <a:latin typeface="Times New Roman" pitchFamily="18" charset="0"/>
                  <a:cs typeface="Times New Roman" pitchFamily="18" charset="0"/>
                </a:rPr>
                <a:t>高分</a:t>
              </a:r>
              <a:r>
                <a:rPr kumimoji="1" lang="en-US" altLang="zh-CN" sz="1400" kern="0" dirty="0">
                  <a:solidFill>
                    <a:srgbClr val="00246C"/>
                  </a:solidFill>
                  <a:latin typeface="Times New Roman" pitchFamily="18" charset="0"/>
                  <a:cs typeface="Times New Roman" pitchFamily="18" charset="0"/>
                </a:rPr>
                <a:t>1</a:t>
              </a:r>
              <a:r>
                <a:rPr kumimoji="1" lang="zh-CN" altLang="en-US" sz="1400" kern="0" dirty="0">
                  <a:solidFill>
                    <a:srgbClr val="00246C"/>
                  </a:solidFill>
                  <a:latin typeface="Times New Roman" pitchFamily="18" charset="0"/>
                  <a:cs typeface="Times New Roman" pitchFamily="18" charset="0"/>
                </a:rPr>
                <a:t>号卫星</a:t>
              </a:r>
              <a:endParaRPr kumimoji="1" lang="en-US" altLang="zh-CN" sz="1400" kern="0" dirty="0">
                <a:solidFill>
                  <a:srgbClr val="00246C"/>
                </a:solidFill>
                <a:latin typeface="Times New Roman" pitchFamily="18" charset="0"/>
                <a:cs typeface="Times New Roman" pitchFamily="18" charset="0"/>
              </a:endParaRPr>
            </a:p>
            <a:p>
              <a:pPr algn="ctr" eaLnBrk="1" hangingPunct="1">
                <a:defRPr/>
              </a:pPr>
              <a:r>
                <a:rPr kumimoji="1" lang="en-US" altLang="zh-CN" sz="1400" kern="0" dirty="0">
                  <a:solidFill>
                    <a:srgbClr val="00246C"/>
                  </a:solidFill>
                  <a:latin typeface="Times New Roman" pitchFamily="18" charset="0"/>
                  <a:cs typeface="Times New Roman" pitchFamily="18" charset="0"/>
                </a:rPr>
                <a:t>(</a:t>
              </a:r>
              <a:r>
                <a:rPr kumimoji="1" lang="zh-CN" altLang="en-US" sz="1400" kern="0" dirty="0">
                  <a:solidFill>
                    <a:srgbClr val="00246C"/>
                  </a:solidFill>
                  <a:latin typeface="Times New Roman" pitchFamily="18" charset="0"/>
                  <a:cs typeface="Times New Roman" pitchFamily="18" charset="0"/>
                </a:rPr>
                <a:t>全色</a:t>
              </a:r>
              <a:r>
                <a:rPr kumimoji="1" lang="en-US" altLang="zh-CN" sz="1400" kern="0" dirty="0">
                  <a:solidFill>
                    <a:srgbClr val="00246C"/>
                  </a:solidFill>
                  <a:latin typeface="Times New Roman" pitchFamily="18" charset="0"/>
                  <a:cs typeface="Times New Roman" pitchFamily="18" charset="0"/>
                </a:rPr>
                <a:t>2</a:t>
              </a:r>
              <a:r>
                <a:rPr kumimoji="1" lang="zh-CN" altLang="en-US" sz="1400" kern="0" dirty="0">
                  <a:solidFill>
                    <a:srgbClr val="00246C"/>
                  </a:solidFill>
                  <a:latin typeface="Times New Roman" pitchFamily="18" charset="0"/>
                  <a:cs typeface="Times New Roman" pitchFamily="18" charset="0"/>
                </a:rPr>
                <a:t>米，多光谱</a:t>
              </a:r>
              <a:r>
                <a:rPr kumimoji="1" lang="en-US" altLang="zh-CN" sz="1400" kern="0" dirty="0">
                  <a:solidFill>
                    <a:srgbClr val="00246C"/>
                  </a:solidFill>
                  <a:latin typeface="Times New Roman" pitchFamily="18" charset="0"/>
                  <a:cs typeface="Times New Roman" pitchFamily="18" charset="0"/>
                </a:rPr>
                <a:t>8m)</a:t>
              </a:r>
              <a:endParaRPr kumimoji="1" lang="zh-CN" altLang="en-US" sz="1400" kern="0" dirty="0">
                <a:solidFill>
                  <a:srgbClr val="00246C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70" name="直接连接符 106">
              <a:extLst>
                <a:ext uri="{FF2B5EF4-FFF2-40B4-BE49-F238E27FC236}">
                  <a16:creationId xmlns:a16="http://schemas.microsoft.com/office/drawing/2014/main" id="{7D718672-F003-456B-8046-BFB34FA7F9DB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5473549" y="2862262"/>
              <a:ext cx="6726" cy="517686"/>
            </a:xfrm>
            <a:prstGeom prst="line">
              <a:avLst/>
            </a:prstGeom>
            <a:noFill/>
            <a:ln w="381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1" name="直接连接符 107">
              <a:extLst>
                <a:ext uri="{FF2B5EF4-FFF2-40B4-BE49-F238E27FC236}">
                  <a16:creationId xmlns:a16="http://schemas.microsoft.com/office/drawing/2014/main" id="{4F4A1A9C-A822-40EB-9011-F90E1688AD7C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3707906" y="3356796"/>
              <a:ext cx="1765643" cy="196"/>
            </a:xfrm>
            <a:prstGeom prst="line">
              <a:avLst/>
            </a:prstGeom>
            <a:noFill/>
            <a:ln w="381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2" name="直接箭头连接符 108">
              <a:extLst>
                <a:ext uri="{FF2B5EF4-FFF2-40B4-BE49-F238E27FC236}">
                  <a16:creationId xmlns:a16="http://schemas.microsoft.com/office/drawing/2014/main" id="{6670A452-158E-4098-85F3-306CA9B53324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3707904" y="3356992"/>
              <a:ext cx="0" cy="384707"/>
            </a:xfrm>
            <a:prstGeom prst="straightConnector1">
              <a:avLst/>
            </a:prstGeom>
            <a:noFill/>
            <a:ln w="38100" algn="ctr">
              <a:solidFill>
                <a:srgbClr val="00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73" name="矩形 72">
              <a:extLst>
                <a:ext uri="{FF2B5EF4-FFF2-40B4-BE49-F238E27FC236}">
                  <a16:creationId xmlns:a16="http://schemas.microsoft.com/office/drawing/2014/main" id="{51921629-6BE2-4295-B028-5F29181C804A}"/>
                </a:ext>
              </a:extLst>
            </p:cNvPr>
            <p:cNvSpPr/>
            <p:nvPr/>
          </p:nvSpPr>
          <p:spPr bwMode="auto">
            <a:xfrm>
              <a:off x="3718252" y="3212961"/>
              <a:ext cx="1357292" cy="461781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marL="0" lvl="2" eaLnBrk="0" fontAlgn="ctr" hangingPunct="0">
                <a:lnSpc>
                  <a:spcPct val="120000"/>
                </a:lnSpc>
                <a:spcBef>
                  <a:spcPct val="20000"/>
                </a:spcBef>
                <a:buClr>
                  <a:srgbClr val="3333FF"/>
                </a:buClr>
                <a:buSzPct val="80000"/>
                <a:defRPr/>
              </a:pPr>
              <a:r>
                <a:rPr lang="en-US" altLang="zh-CN" sz="2000" kern="0" dirty="0">
                  <a:solidFill>
                    <a:srgbClr val="00246C"/>
                  </a:solidFill>
                  <a:latin typeface="Times New Roman" pitchFamily="18" charset="0"/>
                  <a:cs typeface="Times New Roman" pitchFamily="18" charset="0"/>
                </a:rPr>
                <a:t>2013.4</a:t>
              </a:r>
            </a:p>
          </p:txBody>
        </p:sp>
        <p:pic>
          <p:nvPicPr>
            <p:cNvPr id="76" name="Picture 4" descr="http://www.siweidg.com/uploads/141210/1-141210095044546.png">
              <a:extLst>
                <a:ext uri="{FF2B5EF4-FFF2-40B4-BE49-F238E27FC236}">
                  <a16:creationId xmlns:a16="http://schemas.microsoft.com/office/drawing/2014/main" id="{CC67A224-9A21-4D45-ABB6-9609EC72EBC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602" b="10503"/>
            <a:stretch>
              <a:fillRect/>
            </a:stretch>
          </p:blipFill>
          <p:spPr bwMode="auto">
            <a:xfrm>
              <a:off x="2483768" y="3140968"/>
              <a:ext cx="1186503" cy="8436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77" name="椭圆 76">
            <a:extLst>
              <a:ext uri="{FF2B5EF4-FFF2-40B4-BE49-F238E27FC236}">
                <a16:creationId xmlns:a16="http://schemas.microsoft.com/office/drawing/2014/main" id="{E28EFAF2-F86A-4243-A2CC-B4E79B5C30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66013" y="2571750"/>
            <a:ext cx="285750" cy="285750"/>
          </a:xfrm>
          <a:prstGeom prst="ellipse">
            <a:avLst/>
          </a:prstGeom>
          <a:solidFill>
            <a:srgbClr val="0000CC"/>
          </a:solidFill>
          <a:ln w="28575" algn="ctr">
            <a:solidFill>
              <a:srgbClr val="0000CC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sz="2400" b="1">
                <a:solidFill>
                  <a:schemeClr val="tx2"/>
                </a:solidFill>
                <a:latin typeface="Arial" pitchFamily="34" charset="0"/>
                <a:ea typeface="黑体" pitchFamily="49" charset="-122"/>
              </a:defRPr>
            </a:lvl1pPr>
            <a:lvl2pPr marL="742950" indent="-285750" eaLnBrk="0" hangingPunct="0">
              <a:defRPr sz="2400" b="1">
                <a:solidFill>
                  <a:schemeClr val="tx2"/>
                </a:solidFill>
                <a:latin typeface="Arial" pitchFamily="34" charset="0"/>
                <a:ea typeface="黑体" pitchFamily="49" charset="-122"/>
              </a:defRPr>
            </a:lvl2pPr>
            <a:lvl3pPr marL="1143000" indent="-228600" eaLnBrk="0" hangingPunct="0">
              <a:defRPr sz="2400" b="1">
                <a:solidFill>
                  <a:schemeClr val="tx2"/>
                </a:solidFill>
                <a:latin typeface="Arial" pitchFamily="34" charset="0"/>
                <a:ea typeface="黑体" pitchFamily="49" charset="-122"/>
              </a:defRPr>
            </a:lvl3pPr>
            <a:lvl4pPr marL="1600200" indent="-228600" eaLnBrk="0" hangingPunct="0">
              <a:defRPr sz="2400" b="1">
                <a:solidFill>
                  <a:schemeClr val="tx2"/>
                </a:solidFill>
                <a:latin typeface="Arial" pitchFamily="34" charset="0"/>
                <a:ea typeface="黑体" pitchFamily="49" charset="-122"/>
              </a:defRPr>
            </a:lvl4pPr>
            <a:lvl5pPr marL="2057400" indent="-228600" eaLnBrk="0" hangingPunct="0">
              <a:defRPr sz="2400" b="1">
                <a:solidFill>
                  <a:schemeClr val="tx2"/>
                </a:solidFill>
                <a:latin typeface="Arial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pitchFamily="34" charset="0"/>
                <a:ea typeface="黑体" pitchFamily="49" charset="-122"/>
              </a:defRPr>
            </a:lvl9pPr>
          </a:lstStyle>
          <a:p>
            <a:pPr eaLnBrk="1" hangingPunct="1">
              <a:defRPr/>
            </a:pPr>
            <a:endParaRPr lang="zh-CN" altLang="en-US" kern="0">
              <a:solidFill>
                <a:srgbClr val="FFFFFF"/>
              </a:solidFill>
            </a:endParaRPr>
          </a:p>
        </p:txBody>
      </p:sp>
      <p:grpSp>
        <p:nvGrpSpPr>
          <p:cNvPr id="78" name="组合 112">
            <a:extLst>
              <a:ext uri="{FF2B5EF4-FFF2-40B4-BE49-F238E27FC236}">
                <a16:creationId xmlns:a16="http://schemas.microsoft.com/office/drawing/2014/main" id="{0EE4E63F-EA56-4AA8-80A3-FE2D85D16422}"/>
              </a:ext>
            </a:extLst>
          </p:cNvPr>
          <p:cNvGrpSpPr>
            <a:grpSpLocks/>
          </p:cNvGrpSpPr>
          <p:nvPr/>
        </p:nvGrpSpPr>
        <p:grpSpPr bwMode="auto">
          <a:xfrm>
            <a:off x="5868144" y="2862263"/>
            <a:ext cx="2786063" cy="1287462"/>
            <a:chOff x="4450471" y="2862262"/>
            <a:chExt cx="2785825" cy="1286818"/>
          </a:xfrm>
        </p:grpSpPr>
        <p:sp>
          <p:nvSpPr>
            <p:cNvPr id="79" name="Text Box 8">
              <a:extLst>
                <a:ext uri="{FF2B5EF4-FFF2-40B4-BE49-F238E27FC236}">
                  <a16:creationId xmlns:a16="http://schemas.microsoft.com/office/drawing/2014/main" id="{DF9C3F4D-5CD4-4141-BBA4-99C9B7E584C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93334" y="3625467"/>
              <a:ext cx="2642962" cy="5236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 b="1">
                  <a:solidFill>
                    <a:schemeClr val="tx2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2400" b="1">
                  <a:solidFill>
                    <a:schemeClr val="tx2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2400" b="1">
                  <a:solidFill>
                    <a:schemeClr val="tx2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2400" b="1">
                  <a:solidFill>
                    <a:schemeClr val="tx2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2400" b="1">
                  <a:solidFill>
                    <a:schemeClr val="tx2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2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2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2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2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algn="ctr" eaLnBrk="1" hangingPunct="1">
                <a:defRPr/>
              </a:pPr>
              <a:r>
                <a:rPr kumimoji="1" lang="zh-CN" altLang="en-US" sz="1400" kern="0" dirty="0">
                  <a:solidFill>
                    <a:srgbClr val="00246C"/>
                  </a:solidFill>
                  <a:latin typeface="Times New Roman" pitchFamily="18" charset="0"/>
                  <a:cs typeface="Times New Roman" pitchFamily="18" charset="0"/>
                </a:rPr>
                <a:t>高分</a:t>
              </a:r>
              <a:r>
                <a:rPr kumimoji="1" lang="en-US" altLang="zh-CN" sz="1400" kern="0" dirty="0">
                  <a:solidFill>
                    <a:srgbClr val="00246C"/>
                  </a:solidFill>
                  <a:latin typeface="Times New Roman" pitchFamily="18" charset="0"/>
                  <a:cs typeface="Times New Roman" pitchFamily="18" charset="0"/>
                </a:rPr>
                <a:t>2</a:t>
              </a:r>
              <a:r>
                <a:rPr kumimoji="1" lang="zh-CN" altLang="en-US" sz="1400" kern="0" dirty="0">
                  <a:solidFill>
                    <a:srgbClr val="00246C"/>
                  </a:solidFill>
                  <a:latin typeface="Times New Roman" pitchFamily="18" charset="0"/>
                  <a:cs typeface="Times New Roman" pitchFamily="18" charset="0"/>
                </a:rPr>
                <a:t>号卫星</a:t>
              </a:r>
              <a:endParaRPr kumimoji="1" lang="en-US" altLang="zh-CN" sz="1400" kern="0" dirty="0">
                <a:solidFill>
                  <a:srgbClr val="00246C"/>
                </a:solidFill>
                <a:latin typeface="Times New Roman" pitchFamily="18" charset="0"/>
                <a:cs typeface="Times New Roman" pitchFamily="18" charset="0"/>
              </a:endParaRPr>
            </a:p>
            <a:p>
              <a:pPr algn="ctr" eaLnBrk="1" hangingPunct="1">
                <a:defRPr/>
              </a:pPr>
              <a:r>
                <a:rPr kumimoji="1" lang="en-US" altLang="zh-CN" sz="1400" kern="0" dirty="0">
                  <a:solidFill>
                    <a:srgbClr val="00246C"/>
                  </a:solidFill>
                  <a:latin typeface="Times New Roman" pitchFamily="18" charset="0"/>
                  <a:cs typeface="Times New Roman" pitchFamily="18" charset="0"/>
                </a:rPr>
                <a:t>(</a:t>
              </a:r>
              <a:r>
                <a:rPr kumimoji="1" lang="zh-CN" altLang="en-US" sz="1400" kern="0" dirty="0">
                  <a:solidFill>
                    <a:srgbClr val="00246C"/>
                  </a:solidFill>
                  <a:latin typeface="Times New Roman" pitchFamily="18" charset="0"/>
                  <a:cs typeface="Times New Roman" pitchFamily="18" charset="0"/>
                </a:rPr>
                <a:t>全色</a:t>
              </a:r>
              <a:r>
                <a:rPr kumimoji="1" lang="en-US" altLang="zh-CN" sz="1400" kern="0" dirty="0">
                  <a:solidFill>
                    <a:srgbClr val="00246C"/>
                  </a:solidFill>
                  <a:latin typeface="Times New Roman" pitchFamily="18" charset="0"/>
                  <a:cs typeface="Times New Roman" pitchFamily="18" charset="0"/>
                </a:rPr>
                <a:t>1</a:t>
              </a:r>
              <a:r>
                <a:rPr kumimoji="1" lang="zh-CN" altLang="en-US" sz="1400" kern="0" dirty="0">
                  <a:solidFill>
                    <a:srgbClr val="00246C"/>
                  </a:solidFill>
                  <a:latin typeface="Times New Roman" pitchFamily="18" charset="0"/>
                  <a:cs typeface="Times New Roman" pitchFamily="18" charset="0"/>
                </a:rPr>
                <a:t>米，多光谱</a:t>
              </a:r>
              <a:r>
                <a:rPr kumimoji="1" lang="en-US" altLang="zh-CN" sz="1400" kern="0" dirty="0">
                  <a:solidFill>
                    <a:srgbClr val="00246C"/>
                  </a:solidFill>
                  <a:latin typeface="Times New Roman" pitchFamily="18" charset="0"/>
                  <a:cs typeface="Times New Roman" pitchFamily="18" charset="0"/>
                </a:rPr>
                <a:t>4m)</a:t>
              </a:r>
              <a:endParaRPr kumimoji="1" lang="zh-CN" altLang="en-US" sz="1400" kern="0" dirty="0">
                <a:solidFill>
                  <a:srgbClr val="00246C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pic>
          <p:nvPicPr>
            <p:cNvPr id="80" name="Picture 6" descr="http://www.satnavi.jaxa.jp/project/alos2/images/top_image.png">
              <a:extLst>
                <a:ext uri="{FF2B5EF4-FFF2-40B4-BE49-F238E27FC236}">
                  <a16:creationId xmlns:a16="http://schemas.microsoft.com/office/drawing/2014/main" id="{CE24B352-0D02-4892-89F1-0609694FB48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-775998">
              <a:off x="4450471" y="3466058"/>
              <a:ext cx="1022911" cy="426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81" name="直接连接符 115">
              <a:extLst>
                <a:ext uri="{FF2B5EF4-FFF2-40B4-BE49-F238E27FC236}">
                  <a16:creationId xmlns:a16="http://schemas.microsoft.com/office/drawing/2014/main" id="{7F23F21F-0858-41E4-88F5-48CE842CAB66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6203765" y="2862262"/>
              <a:ext cx="0" cy="592138"/>
            </a:xfrm>
            <a:prstGeom prst="line">
              <a:avLst/>
            </a:prstGeom>
            <a:noFill/>
            <a:ln w="381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2" name="直接箭头连接符 117">
              <a:extLst>
                <a:ext uri="{FF2B5EF4-FFF2-40B4-BE49-F238E27FC236}">
                  <a16:creationId xmlns:a16="http://schemas.microsoft.com/office/drawing/2014/main" id="{334C8AFF-9279-4CAA-984A-3152FF45C228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6011958" y="3454400"/>
              <a:ext cx="202" cy="242538"/>
            </a:xfrm>
            <a:prstGeom prst="straightConnector1">
              <a:avLst/>
            </a:prstGeom>
            <a:noFill/>
            <a:ln w="38100" algn="ctr">
              <a:solidFill>
                <a:srgbClr val="00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83" name="矩形 82">
              <a:extLst>
                <a:ext uri="{FF2B5EF4-FFF2-40B4-BE49-F238E27FC236}">
                  <a16:creationId xmlns:a16="http://schemas.microsoft.com/office/drawing/2014/main" id="{5818CB77-BD40-487F-91CE-7914113E3637}"/>
                </a:ext>
              </a:extLst>
            </p:cNvPr>
            <p:cNvSpPr/>
            <p:nvPr/>
          </p:nvSpPr>
          <p:spPr bwMode="auto">
            <a:xfrm>
              <a:off x="5386495" y="3068856"/>
              <a:ext cx="1080996" cy="461731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marL="0" lvl="2" eaLnBrk="0" fontAlgn="ctr" hangingPunct="0">
                <a:lnSpc>
                  <a:spcPct val="120000"/>
                </a:lnSpc>
                <a:spcBef>
                  <a:spcPct val="20000"/>
                </a:spcBef>
                <a:buClr>
                  <a:srgbClr val="3333FF"/>
                </a:buClr>
                <a:buSzPct val="80000"/>
                <a:defRPr/>
              </a:pPr>
              <a:r>
                <a:rPr lang="en-US" altLang="zh-CN" sz="2000" kern="0" dirty="0">
                  <a:solidFill>
                    <a:srgbClr val="00246C"/>
                  </a:solidFill>
                  <a:latin typeface="Times New Roman" pitchFamily="18" charset="0"/>
                  <a:cs typeface="Times New Roman" pitchFamily="18" charset="0"/>
                </a:rPr>
                <a:t>2014.8</a:t>
              </a:r>
            </a:p>
          </p:txBody>
        </p:sp>
      </p:grpSp>
      <p:grpSp>
        <p:nvGrpSpPr>
          <p:cNvPr id="84" name="组合 3">
            <a:extLst>
              <a:ext uri="{FF2B5EF4-FFF2-40B4-BE49-F238E27FC236}">
                <a16:creationId xmlns:a16="http://schemas.microsoft.com/office/drawing/2014/main" id="{A6F70AB6-523D-4CAD-A0B7-51F51D89DDF4}"/>
              </a:ext>
            </a:extLst>
          </p:cNvPr>
          <p:cNvGrpSpPr>
            <a:grpSpLocks/>
          </p:cNvGrpSpPr>
          <p:nvPr/>
        </p:nvGrpSpPr>
        <p:grpSpPr bwMode="auto">
          <a:xfrm>
            <a:off x="6237733" y="1793776"/>
            <a:ext cx="1679575" cy="609600"/>
            <a:chOff x="6204545" y="1766283"/>
            <a:chExt cx="1679823" cy="609129"/>
          </a:xfrm>
        </p:grpSpPr>
        <p:pic>
          <p:nvPicPr>
            <p:cNvPr id="85" name="Picture 4" descr="“WorldView-3”的图片搜索结果">
              <a:extLst>
                <a:ext uri="{FF2B5EF4-FFF2-40B4-BE49-F238E27FC236}">
                  <a16:creationId xmlns:a16="http://schemas.microsoft.com/office/drawing/2014/main" id="{809B4E1A-8254-4B1F-AEEB-808F1CFA64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-1737446">
              <a:off x="6204545" y="1766283"/>
              <a:ext cx="812172" cy="6091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6" name="矩形 85">
              <a:extLst>
                <a:ext uri="{FF2B5EF4-FFF2-40B4-BE49-F238E27FC236}">
                  <a16:creationId xmlns:a16="http://schemas.microsoft.com/office/drawing/2014/main" id="{43C437C4-F07F-4B38-8BB1-0EBC4F41B6A1}"/>
                </a:ext>
              </a:extLst>
            </p:cNvPr>
            <p:cNvSpPr/>
            <p:nvPr/>
          </p:nvSpPr>
          <p:spPr>
            <a:xfrm>
              <a:off x="6630058" y="1845597"/>
              <a:ext cx="1254310" cy="521883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marL="0" lvl="2" algn="ctr" fontAlgn="ctr">
                <a:spcAft>
                  <a:spcPct val="0"/>
                </a:spcAft>
                <a:buClr>
                  <a:srgbClr val="3333FF"/>
                </a:buClr>
                <a:buSzPct val="80000"/>
                <a:defRPr/>
              </a:pPr>
              <a:r>
                <a:rPr lang="en-US" altLang="zh-CN" sz="1400" b="1" kern="0" dirty="0">
                  <a:solidFill>
                    <a:srgbClr val="00246C"/>
                  </a:solidFill>
                  <a:latin typeface="Times New Roman" pitchFamily="18" charset="0"/>
                  <a:cs typeface="Times New Roman" pitchFamily="18" charset="0"/>
                </a:rPr>
                <a:t>WorldView-3</a:t>
              </a:r>
            </a:p>
            <a:p>
              <a:pPr marL="0" lvl="2" algn="ctr" eaLnBrk="0" fontAlgn="ctr" hangingPunct="0">
                <a:spcAft>
                  <a:spcPct val="0"/>
                </a:spcAft>
                <a:buClr>
                  <a:srgbClr val="3333FF"/>
                </a:buClr>
                <a:buSzPct val="80000"/>
                <a:defRPr/>
              </a:pPr>
              <a:r>
                <a:rPr lang="en-US" altLang="zh-CN" sz="1400" b="1" kern="0" dirty="0">
                  <a:solidFill>
                    <a:srgbClr val="00246C"/>
                  </a:solidFill>
                  <a:latin typeface="Times New Roman" pitchFamily="18" charset="0"/>
                  <a:cs typeface="Times New Roman" pitchFamily="18" charset="0"/>
                </a:rPr>
                <a:t>(0.31m)</a:t>
              </a:r>
            </a:p>
          </p:txBody>
        </p:sp>
      </p:grpSp>
      <p:sp>
        <p:nvSpPr>
          <p:cNvPr id="87" name="椭圆 86">
            <a:extLst>
              <a:ext uri="{FF2B5EF4-FFF2-40B4-BE49-F238E27FC236}">
                <a16:creationId xmlns:a16="http://schemas.microsoft.com/office/drawing/2014/main" id="{270CEE17-B43C-489F-A406-40036652C1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21113" y="2557463"/>
            <a:ext cx="285750" cy="285750"/>
          </a:xfrm>
          <a:prstGeom prst="ellipse">
            <a:avLst/>
          </a:prstGeom>
          <a:solidFill>
            <a:srgbClr val="0000CC"/>
          </a:solidFill>
          <a:ln w="28575" algn="ctr">
            <a:solidFill>
              <a:srgbClr val="0000CC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sz="2400" b="1">
                <a:solidFill>
                  <a:schemeClr val="tx2"/>
                </a:solidFill>
                <a:latin typeface="Arial" pitchFamily="34" charset="0"/>
                <a:ea typeface="黑体" pitchFamily="49" charset="-122"/>
              </a:defRPr>
            </a:lvl1pPr>
            <a:lvl2pPr marL="742950" indent="-285750" eaLnBrk="0" hangingPunct="0">
              <a:defRPr sz="2400" b="1">
                <a:solidFill>
                  <a:schemeClr val="tx2"/>
                </a:solidFill>
                <a:latin typeface="Arial" pitchFamily="34" charset="0"/>
                <a:ea typeface="黑体" pitchFamily="49" charset="-122"/>
              </a:defRPr>
            </a:lvl2pPr>
            <a:lvl3pPr marL="1143000" indent="-228600" eaLnBrk="0" hangingPunct="0">
              <a:defRPr sz="2400" b="1">
                <a:solidFill>
                  <a:schemeClr val="tx2"/>
                </a:solidFill>
                <a:latin typeface="Arial" pitchFamily="34" charset="0"/>
                <a:ea typeface="黑体" pitchFamily="49" charset="-122"/>
              </a:defRPr>
            </a:lvl3pPr>
            <a:lvl4pPr marL="1600200" indent="-228600" eaLnBrk="0" hangingPunct="0">
              <a:defRPr sz="2400" b="1">
                <a:solidFill>
                  <a:schemeClr val="tx2"/>
                </a:solidFill>
                <a:latin typeface="Arial" pitchFamily="34" charset="0"/>
                <a:ea typeface="黑体" pitchFamily="49" charset="-122"/>
              </a:defRPr>
            </a:lvl4pPr>
            <a:lvl5pPr marL="2057400" indent="-228600" eaLnBrk="0" hangingPunct="0">
              <a:defRPr sz="2400" b="1">
                <a:solidFill>
                  <a:schemeClr val="tx2"/>
                </a:solidFill>
                <a:latin typeface="Arial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pitchFamily="34" charset="0"/>
                <a:ea typeface="黑体" pitchFamily="49" charset="-122"/>
              </a:defRPr>
            </a:lvl9pPr>
          </a:lstStyle>
          <a:p>
            <a:pPr eaLnBrk="1" hangingPunct="1">
              <a:defRPr/>
            </a:pPr>
            <a:endParaRPr lang="zh-CN" altLang="en-US" kern="0">
              <a:solidFill>
                <a:srgbClr val="FFFFFF"/>
              </a:solidFill>
            </a:endParaRPr>
          </a:p>
        </p:txBody>
      </p:sp>
      <p:cxnSp>
        <p:nvCxnSpPr>
          <p:cNvPr id="88" name="直接连接符 129">
            <a:extLst>
              <a:ext uri="{FF2B5EF4-FFF2-40B4-BE49-F238E27FC236}">
                <a16:creationId xmlns:a16="http://schemas.microsoft.com/office/drawing/2014/main" id="{B9C1FE45-043E-4470-86DB-967588C2C6C4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963988" y="2838452"/>
            <a:ext cx="0" cy="387350"/>
          </a:xfrm>
          <a:prstGeom prst="line">
            <a:avLst/>
          </a:prstGeom>
          <a:noFill/>
          <a:ln w="381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9" name="直接连接符 130">
            <a:extLst>
              <a:ext uri="{FF2B5EF4-FFF2-40B4-BE49-F238E27FC236}">
                <a16:creationId xmlns:a16="http://schemas.microsoft.com/office/drawing/2014/main" id="{CED7AAF8-C6EE-421E-8B1B-9992858A1B93}"/>
              </a:ext>
            </a:extLst>
          </p:cNvPr>
          <p:cNvCxnSpPr>
            <a:cxnSpLocks noChangeShapeType="1"/>
            <a:endCxn id="31" idx="2"/>
          </p:cNvCxnSpPr>
          <p:nvPr/>
        </p:nvCxnSpPr>
        <p:spPr bwMode="auto">
          <a:xfrm flipH="1">
            <a:off x="1044575" y="3192463"/>
            <a:ext cx="2919413" cy="36512"/>
          </a:xfrm>
          <a:prstGeom prst="line">
            <a:avLst/>
          </a:prstGeom>
          <a:noFill/>
          <a:ln w="381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0" name="直接箭头连接符 131">
            <a:extLst>
              <a:ext uri="{FF2B5EF4-FFF2-40B4-BE49-F238E27FC236}">
                <a16:creationId xmlns:a16="http://schemas.microsoft.com/office/drawing/2014/main" id="{67597009-B7E7-4C1E-A9FE-31A24B6F641F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044575" y="3225800"/>
            <a:ext cx="0" cy="471488"/>
          </a:xfrm>
          <a:prstGeom prst="straightConnector1">
            <a:avLst/>
          </a:prstGeom>
          <a:noFill/>
          <a:ln w="38100" algn="ctr">
            <a:solidFill>
              <a:srgbClr val="00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91" name="Picture 6" descr="“中巴资源卫星-02B”的图片搜索结果">
            <a:extLst>
              <a:ext uri="{FF2B5EF4-FFF2-40B4-BE49-F238E27FC236}">
                <a16:creationId xmlns:a16="http://schemas.microsoft.com/office/drawing/2014/main" id="{4A0A9C31-A901-4667-A831-A08425106F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68" r="5743" b="43832"/>
          <a:stretch>
            <a:fillRect/>
          </a:stretch>
        </p:blipFill>
        <p:spPr bwMode="auto">
          <a:xfrm rot="-4088845">
            <a:off x="-3175" y="3336925"/>
            <a:ext cx="920750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" name="Text Box 8">
            <a:extLst>
              <a:ext uri="{FF2B5EF4-FFF2-40B4-BE49-F238E27FC236}">
                <a16:creationId xmlns:a16="http://schemas.microsoft.com/office/drawing/2014/main" id="{AB08AA8A-96CB-4746-B87C-306E37CB68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688" y="3640138"/>
            <a:ext cx="25685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2"/>
                </a:solidFill>
                <a:latin typeface="Arial" pitchFamily="34" charset="0"/>
                <a:ea typeface="黑体" pitchFamily="49" charset="-122"/>
              </a:defRPr>
            </a:lvl1pPr>
            <a:lvl2pPr marL="742950" indent="-285750" eaLnBrk="0" hangingPunct="0">
              <a:defRPr sz="2400" b="1">
                <a:solidFill>
                  <a:schemeClr val="tx2"/>
                </a:solidFill>
                <a:latin typeface="Arial" pitchFamily="34" charset="0"/>
                <a:ea typeface="黑体" pitchFamily="49" charset="-122"/>
              </a:defRPr>
            </a:lvl2pPr>
            <a:lvl3pPr marL="1143000" indent="-228600" eaLnBrk="0" hangingPunct="0">
              <a:defRPr sz="2400" b="1">
                <a:solidFill>
                  <a:schemeClr val="tx2"/>
                </a:solidFill>
                <a:latin typeface="Arial" pitchFamily="34" charset="0"/>
                <a:ea typeface="黑体" pitchFamily="49" charset="-122"/>
              </a:defRPr>
            </a:lvl3pPr>
            <a:lvl4pPr marL="1600200" indent="-228600" eaLnBrk="0" hangingPunct="0">
              <a:defRPr sz="2400" b="1">
                <a:solidFill>
                  <a:schemeClr val="tx2"/>
                </a:solidFill>
                <a:latin typeface="Arial" pitchFamily="34" charset="0"/>
                <a:ea typeface="黑体" pitchFamily="49" charset="-122"/>
              </a:defRPr>
            </a:lvl4pPr>
            <a:lvl5pPr marL="2057400" indent="-228600" eaLnBrk="0" hangingPunct="0">
              <a:defRPr sz="2400" b="1">
                <a:solidFill>
                  <a:schemeClr val="tx2"/>
                </a:solidFill>
                <a:latin typeface="Arial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pitchFamily="34" charset="0"/>
                <a:ea typeface="黑体" pitchFamily="49" charset="-122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zh-CN" altLang="en-US" sz="1400" kern="0" dirty="0">
                <a:solidFill>
                  <a:srgbClr val="00246C"/>
                </a:solidFill>
                <a:latin typeface="Times New Roman" pitchFamily="18" charset="0"/>
                <a:cs typeface="Times New Roman" pitchFamily="18" charset="0"/>
              </a:rPr>
              <a:t>中巴资源卫星</a:t>
            </a:r>
            <a:r>
              <a:rPr kumimoji="1" lang="en-US" altLang="zh-CN" sz="1400" kern="0" dirty="0">
                <a:solidFill>
                  <a:srgbClr val="00246C"/>
                </a:solidFill>
                <a:latin typeface="Times New Roman" pitchFamily="18" charset="0"/>
                <a:cs typeface="Times New Roman" pitchFamily="18" charset="0"/>
              </a:rPr>
              <a:t>-02B</a:t>
            </a:r>
          </a:p>
          <a:p>
            <a:pPr algn="ctr" eaLnBrk="1" hangingPunct="1">
              <a:defRPr/>
            </a:pPr>
            <a:r>
              <a:rPr kumimoji="1" lang="en-US" altLang="zh-CN" sz="1400" kern="0" dirty="0">
                <a:solidFill>
                  <a:srgbClr val="00246C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kumimoji="1" lang="zh-CN" altLang="en-US" sz="1400" kern="0" dirty="0">
                <a:solidFill>
                  <a:srgbClr val="00246C"/>
                </a:solidFill>
                <a:latin typeface="Times New Roman" pitchFamily="18" charset="0"/>
                <a:cs typeface="Times New Roman" pitchFamily="18" charset="0"/>
              </a:rPr>
              <a:t>全色</a:t>
            </a:r>
            <a:r>
              <a:rPr kumimoji="1" lang="en-US" altLang="zh-CN" sz="1400" kern="0" dirty="0">
                <a:solidFill>
                  <a:srgbClr val="00246C"/>
                </a:solidFill>
                <a:latin typeface="Times New Roman" pitchFamily="18" charset="0"/>
                <a:cs typeface="Times New Roman" pitchFamily="18" charset="0"/>
              </a:rPr>
              <a:t>2.36</a:t>
            </a:r>
            <a:r>
              <a:rPr kumimoji="1" lang="zh-CN" altLang="en-US" sz="1400" kern="0" dirty="0">
                <a:solidFill>
                  <a:srgbClr val="00246C"/>
                </a:solidFill>
                <a:latin typeface="Times New Roman" pitchFamily="18" charset="0"/>
                <a:cs typeface="Times New Roman" pitchFamily="18" charset="0"/>
              </a:rPr>
              <a:t>米</a:t>
            </a:r>
            <a:r>
              <a:rPr kumimoji="1" lang="en-US" altLang="zh-CN" sz="1400" kern="0" dirty="0">
                <a:solidFill>
                  <a:srgbClr val="00246C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endParaRPr kumimoji="1" lang="zh-CN" altLang="en-US" sz="1400" kern="0" dirty="0">
              <a:solidFill>
                <a:srgbClr val="00246C"/>
              </a:solidFill>
              <a:latin typeface="宋体" pitchFamily="2" charset="-122"/>
            </a:endParaRPr>
          </a:p>
        </p:txBody>
      </p:sp>
      <p:sp>
        <p:nvSpPr>
          <p:cNvPr id="93" name="矩形 92">
            <a:extLst>
              <a:ext uri="{FF2B5EF4-FFF2-40B4-BE49-F238E27FC236}">
                <a16:creationId xmlns:a16="http://schemas.microsoft.com/office/drawing/2014/main" id="{2972AFE1-7FA8-4788-9A14-DEBE84DF0617}"/>
              </a:ext>
            </a:extLst>
          </p:cNvPr>
          <p:cNvSpPr/>
          <p:nvPr/>
        </p:nvSpPr>
        <p:spPr bwMode="auto">
          <a:xfrm>
            <a:off x="988769" y="3075024"/>
            <a:ext cx="1357312" cy="461962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lvl="2" eaLnBrk="0" fontAlgn="ctr" hangingPunct="0">
              <a:lnSpc>
                <a:spcPct val="120000"/>
              </a:lnSpc>
              <a:spcBef>
                <a:spcPct val="20000"/>
              </a:spcBef>
              <a:buClr>
                <a:srgbClr val="3333FF"/>
              </a:buClr>
              <a:buSzPct val="80000"/>
              <a:defRPr/>
            </a:pPr>
            <a:r>
              <a:rPr lang="en-US" altLang="zh-CN" sz="2000" kern="0" dirty="0">
                <a:solidFill>
                  <a:srgbClr val="00246C"/>
                </a:solidFill>
                <a:latin typeface="Times New Roman" pitchFamily="18" charset="0"/>
                <a:cs typeface="Times New Roman" pitchFamily="18" charset="0"/>
              </a:rPr>
              <a:t>2007.9</a:t>
            </a:r>
          </a:p>
        </p:txBody>
      </p:sp>
      <p:sp>
        <p:nvSpPr>
          <p:cNvPr id="94" name="矩形 93">
            <a:extLst>
              <a:ext uri="{FF2B5EF4-FFF2-40B4-BE49-F238E27FC236}">
                <a16:creationId xmlns:a16="http://schemas.microsoft.com/office/drawing/2014/main" id="{74188F6A-0244-4EFD-A872-A666934E6D7D}"/>
              </a:ext>
            </a:extLst>
          </p:cNvPr>
          <p:cNvSpPr/>
          <p:nvPr/>
        </p:nvSpPr>
        <p:spPr>
          <a:xfrm>
            <a:off x="6764338" y="2852738"/>
            <a:ext cx="857250" cy="387350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lvl="2" eaLnBrk="0" fontAlgn="ctr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3333FF"/>
              </a:buClr>
              <a:buSzPct val="80000"/>
              <a:defRPr/>
            </a:pPr>
            <a:r>
              <a:rPr lang="en-US" altLang="zh-CN" sz="1600" b="1" kern="0" dirty="0">
                <a:solidFill>
                  <a:srgbClr val="3333FF"/>
                </a:solidFill>
                <a:latin typeface="Times New Roman" pitchFamily="18" charset="0"/>
                <a:cs typeface="Times New Roman" pitchFamily="18" charset="0"/>
              </a:rPr>
              <a:t>2014.8</a:t>
            </a:r>
          </a:p>
        </p:txBody>
      </p:sp>
      <p:sp>
        <p:nvSpPr>
          <p:cNvPr id="95" name="矩形 94">
            <a:extLst>
              <a:ext uri="{FF2B5EF4-FFF2-40B4-BE49-F238E27FC236}">
                <a16:creationId xmlns:a16="http://schemas.microsoft.com/office/drawing/2014/main" id="{C834B178-C84D-4B47-A485-3DF9775392CA}"/>
              </a:ext>
            </a:extLst>
          </p:cNvPr>
          <p:cNvSpPr/>
          <p:nvPr/>
        </p:nvSpPr>
        <p:spPr>
          <a:xfrm>
            <a:off x="5131246" y="1879501"/>
            <a:ext cx="1254125" cy="5238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lvl="2" algn="ctr" fontAlgn="ctr">
              <a:spcAft>
                <a:spcPct val="0"/>
              </a:spcAft>
              <a:buClr>
                <a:srgbClr val="3333FF"/>
              </a:buClr>
              <a:buSzPct val="80000"/>
              <a:defRPr/>
            </a:pPr>
            <a:r>
              <a:rPr lang="en-US" altLang="zh-CN" sz="1400" b="1" kern="0" dirty="0">
                <a:solidFill>
                  <a:srgbClr val="00246C"/>
                </a:solidFill>
                <a:latin typeface="Times New Roman" pitchFamily="18" charset="0"/>
                <a:cs typeface="Times New Roman" pitchFamily="18" charset="0"/>
              </a:rPr>
              <a:t>WorldView-2</a:t>
            </a:r>
          </a:p>
          <a:p>
            <a:pPr marL="0" lvl="2" algn="ctr" eaLnBrk="0" fontAlgn="ctr" hangingPunct="0">
              <a:spcAft>
                <a:spcPct val="0"/>
              </a:spcAft>
              <a:buClr>
                <a:srgbClr val="3333FF"/>
              </a:buClr>
              <a:buSzPct val="80000"/>
              <a:defRPr/>
            </a:pPr>
            <a:r>
              <a:rPr lang="en-US" altLang="zh-CN" sz="1400" b="1" kern="0" dirty="0">
                <a:solidFill>
                  <a:srgbClr val="00246C"/>
                </a:solidFill>
                <a:latin typeface="Times New Roman" pitchFamily="18" charset="0"/>
                <a:cs typeface="Times New Roman" pitchFamily="18" charset="0"/>
              </a:rPr>
              <a:t>(0.46m)</a:t>
            </a:r>
          </a:p>
        </p:txBody>
      </p:sp>
      <p:pic>
        <p:nvPicPr>
          <p:cNvPr id="96" name="Picture 20" descr="“WorldView-2”的图片搜索结果">
            <a:extLst>
              <a:ext uri="{FF2B5EF4-FFF2-40B4-BE49-F238E27FC236}">
                <a16:creationId xmlns:a16="http://schemas.microsoft.com/office/drawing/2014/main" id="{1D473362-3126-4C2F-8382-80144CF157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1034698">
            <a:off x="4772471" y="1809651"/>
            <a:ext cx="552450" cy="623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97" name="组合 169">
            <a:extLst>
              <a:ext uri="{FF2B5EF4-FFF2-40B4-BE49-F238E27FC236}">
                <a16:creationId xmlns:a16="http://schemas.microsoft.com/office/drawing/2014/main" id="{570DFD43-0F01-40CE-A440-5088AC73921D}"/>
              </a:ext>
            </a:extLst>
          </p:cNvPr>
          <p:cNvGrpSpPr>
            <a:grpSpLocks/>
          </p:cNvGrpSpPr>
          <p:nvPr/>
        </p:nvGrpSpPr>
        <p:grpSpPr bwMode="auto">
          <a:xfrm>
            <a:off x="7881689" y="2492375"/>
            <a:ext cx="857250" cy="739777"/>
            <a:chOff x="5737820" y="2500312"/>
            <a:chExt cx="857250" cy="739976"/>
          </a:xfrm>
        </p:grpSpPr>
        <p:sp>
          <p:nvSpPr>
            <p:cNvPr id="98" name="椭圆 97">
              <a:extLst>
                <a:ext uri="{FF2B5EF4-FFF2-40B4-BE49-F238E27FC236}">
                  <a16:creationId xmlns:a16="http://schemas.microsoft.com/office/drawing/2014/main" id="{4344010F-7121-4A26-836F-8BF0D773B4FC}"/>
                </a:ext>
              </a:extLst>
            </p:cNvPr>
            <p:cNvSpPr/>
            <p:nvPr/>
          </p:nvSpPr>
          <p:spPr bwMode="auto">
            <a:xfrm>
              <a:off x="5950545" y="2500312"/>
              <a:ext cx="428625" cy="428740"/>
            </a:xfrm>
            <a:prstGeom prst="ellipse">
              <a:avLst/>
            </a:prstGeom>
            <a:solidFill>
              <a:srgbClr val="FFFFFF"/>
            </a:solidFill>
            <a:ln w="28575" cap="flat" cmpd="sng" algn="ctr">
              <a:solidFill>
                <a:srgbClr val="0000CC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pPr eaLnBrk="0" hangingPunct="0">
                <a:defRPr/>
              </a:pPr>
              <a:endParaRPr lang="zh-CN" altLang="en-US" kern="0">
                <a:ln w="18000">
                  <a:solidFill>
                    <a:srgbClr val="00246C">
                      <a:satMod val="140000"/>
                    </a:srgb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  <p:sp>
          <p:nvSpPr>
            <p:cNvPr id="99" name="椭圆 57">
              <a:extLst>
                <a:ext uri="{FF2B5EF4-FFF2-40B4-BE49-F238E27FC236}">
                  <a16:creationId xmlns:a16="http://schemas.microsoft.com/office/drawing/2014/main" id="{FB87A0F9-317D-4285-93B8-2DC4D2F30F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21982" y="2571769"/>
              <a:ext cx="285750" cy="285827"/>
            </a:xfrm>
            <a:prstGeom prst="ellipse">
              <a:avLst/>
            </a:prstGeom>
            <a:solidFill>
              <a:srgbClr val="0000CC"/>
            </a:solidFill>
            <a:ln w="28575" algn="ctr">
              <a:solidFill>
                <a:srgbClr val="0000CC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 b="1">
                  <a:solidFill>
                    <a:schemeClr val="tx2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2400" b="1">
                  <a:solidFill>
                    <a:schemeClr val="tx2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2400" b="1">
                  <a:solidFill>
                    <a:schemeClr val="tx2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2400" b="1">
                  <a:solidFill>
                    <a:schemeClr val="tx2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2400" b="1">
                  <a:solidFill>
                    <a:schemeClr val="tx2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2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2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2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2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>
                <a:defRPr/>
              </a:pPr>
              <a:endParaRPr lang="zh-CN" altLang="en-US" kern="0">
                <a:solidFill>
                  <a:srgbClr val="FFFFFF"/>
                </a:solidFill>
              </a:endParaRPr>
            </a:p>
          </p:txBody>
        </p:sp>
        <p:sp>
          <p:nvSpPr>
            <p:cNvPr id="101" name="矩形 100">
              <a:extLst>
                <a:ext uri="{FF2B5EF4-FFF2-40B4-BE49-F238E27FC236}">
                  <a16:creationId xmlns:a16="http://schemas.microsoft.com/office/drawing/2014/main" id="{E4E77EAB-399C-4528-B323-68A7990001A6}"/>
                </a:ext>
              </a:extLst>
            </p:cNvPr>
            <p:cNvSpPr/>
            <p:nvPr/>
          </p:nvSpPr>
          <p:spPr>
            <a:xfrm>
              <a:off x="5737820" y="2852834"/>
              <a:ext cx="857250" cy="387454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marL="0" lvl="2" eaLnBrk="0" fontAlgn="ctr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FF"/>
                </a:buClr>
                <a:buSzPct val="80000"/>
                <a:defRPr/>
              </a:pPr>
              <a:r>
                <a:rPr lang="en-US" altLang="zh-CN" sz="1600" b="1" kern="0" dirty="0">
                  <a:solidFill>
                    <a:srgbClr val="3333FF"/>
                  </a:solidFill>
                  <a:latin typeface="Times New Roman" pitchFamily="18" charset="0"/>
                  <a:cs typeface="Times New Roman" pitchFamily="18" charset="0"/>
                </a:rPr>
                <a:t>2016.11</a:t>
              </a:r>
            </a:p>
          </p:txBody>
        </p:sp>
      </p:grpSp>
      <p:sp>
        <p:nvSpPr>
          <p:cNvPr id="102" name="矩形 101">
            <a:extLst>
              <a:ext uri="{FF2B5EF4-FFF2-40B4-BE49-F238E27FC236}">
                <a16:creationId xmlns:a16="http://schemas.microsoft.com/office/drawing/2014/main" id="{221E9188-305E-4B78-8C43-B56E883CDFB0}"/>
              </a:ext>
            </a:extLst>
          </p:cNvPr>
          <p:cNvSpPr/>
          <p:nvPr/>
        </p:nvSpPr>
        <p:spPr>
          <a:xfrm>
            <a:off x="7740525" y="1879501"/>
            <a:ext cx="1214438" cy="5238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lvl="2" algn="ctr" fontAlgn="ctr">
              <a:spcAft>
                <a:spcPct val="0"/>
              </a:spcAft>
              <a:buClr>
                <a:srgbClr val="3333FF"/>
              </a:buClr>
              <a:buSzPct val="80000"/>
              <a:defRPr/>
            </a:pPr>
            <a:r>
              <a:rPr lang="en-US" altLang="zh-CN" sz="1400" b="1" kern="0" dirty="0">
                <a:solidFill>
                  <a:srgbClr val="00246C"/>
                </a:solidFill>
                <a:latin typeface="Times New Roman" pitchFamily="18" charset="0"/>
                <a:cs typeface="Times New Roman" pitchFamily="18" charset="0"/>
              </a:rPr>
              <a:t>WorldView-4</a:t>
            </a:r>
          </a:p>
          <a:p>
            <a:pPr marL="0" lvl="2" algn="ctr" fontAlgn="ctr">
              <a:spcAft>
                <a:spcPct val="0"/>
              </a:spcAft>
              <a:buClr>
                <a:srgbClr val="3333FF"/>
              </a:buClr>
              <a:buSzPct val="80000"/>
              <a:defRPr/>
            </a:pPr>
            <a:r>
              <a:rPr lang="en-US" altLang="zh-CN" sz="1400" b="1" kern="0" dirty="0">
                <a:solidFill>
                  <a:srgbClr val="00246C"/>
                </a:solidFill>
                <a:latin typeface="Times New Roman" pitchFamily="18" charset="0"/>
                <a:cs typeface="Times New Roman" pitchFamily="18" charset="0"/>
              </a:rPr>
              <a:t>(0.31m)</a:t>
            </a:r>
          </a:p>
        </p:txBody>
      </p:sp>
      <p:sp>
        <p:nvSpPr>
          <p:cNvPr id="108" name="椭圆 107">
            <a:extLst>
              <a:ext uri="{FF2B5EF4-FFF2-40B4-BE49-F238E27FC236}">
                <a16:creationId xmlns:a16="http://schemas.microsoft.com/office/drawing/2014/main" id="{4777EA4F-2DA2-4D8B-BF08-89C1C33C47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40055" y="2571476"/>
            <a:ext cx="285750" cy="285750"/>
          </a:xfrm>
          <a:prstGeom prst="ellipse">
            <a:avLst/>
          </a:prstGeom>
          <a:solidFill>
            <a:srgbClr val="0000CC"/>
          </a:solidFill>
          <a:ln w="28575" algn="ctr">
            <a:solidFill>
              <a:srgbClr val="0000CC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sz="2400" b="1">
                <a:solidFill>
                  <a:schemeClr val="tx2"/>
                </a:solidFill>
                <a:latin typeface="Arial" pitchFamily="34" charset="0"/>
                <a:ea typeface="黑体" pitchFamily="49" charset="-122"/>
              </a:defRPr>
            </a:lvl1pPr>
            <a:lvl2pPr marL="742950" indent="-285750" eaLnBrk="0" hangingPunct="0">
              <a:defRPr sz="2400" b="1">
                <a:solidFill>
                  <a:schemeClr val="tx2"/>
                </a:solidFill>
                <a:latin typeface="Arial" pitchFamily="34" charset="0"/>
                <a:ea typeface="黑体" pitchFamily="49" charset="-122"/>
              </a:defRPr>
            </a:lvl2pPr>
            <a:lvl3pPr marL="1143000" indent="-228600" eaLnBrk="0" hangingPunct="0">
              <a:defRPr sz="2400" b="1">
                <a:solidFill>
                  <a:schemeClr val="tx2"/>
                </a:solidFill>
                <a:latin typeface="Arial" pitchFamily="34" charset="0"/>
                <a:ea typeface="黑体" pitchFamily="49" charset="-122"/>
              </a:defRPr>
            </a:lvl3pPr>
            <a:lvl4pPr marL="1600200" indent="-228600" eaLnBrk="0" hangingPunct="0">
              <a:defRPr sz="2400" b="1">
                <a:solidFill>
                  <a:schemeClr val="tx2"/>
                </a:solidFill>
                <a:latin typeface="Arial" pitchFamily="34" charset="0"/>
                <a:ea typeface="黑体" pitchFamily="49" charset="-122"/>
              </a:defRPr>
            </a:lvl4pPr>
            <a:lvl5pPr marL="2057400" indent="-228600" eaLnBrk="0" hangingPunct="0">
              <a:defRPr sz="2400" b="1">
                <a:solidFill>
                  <a:schemeClr val="tx2"/>
                </a:solidFill>
                <a:latin typeface="Arial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pitchFamily="34" charset="0"/>
                <a:ea typeface="黑体" pitchFamily="49" charset="-122"/>
              </a:defRPr>
            </a:lvl9pPr>
          </a:lstStyle>
          <a:p>
            <a:pPr eaLnBrk="1" hangingPunct="1">
              <a:defRPr/>
            </a:pPr>
            <a:endParaRPr lang="zh-CN" altLang="en-US" kern="0">
              <a:solidFill>
                <a:srgbClr val="FFFFFF"/>
              </a:solidFill>
            </a:endParaRPr>
          </a:p>
        </p:txBody>
      </p:sp>
      <p:cxnSp>
        <p:nvCxnSpPr>
          <p:cNvPr id="111" name="直接箭头连接符 117">
            <a:extLst>
              <a:ext uri="{FF2B5EF4-FFF2-40B4-BE49-F238E27FC236}">
                <a16:creationId xmlns:a16="http://schemas.microsoft.com/office/drawing/2014/main" id="{BEA1AA01-A4F0-4651-BEEC-2C5847DB5337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8683132" y="2878549"/>
            <a:ext cx="0" cy="801025"/>
          </a:xfrm>
          <a:prstGeom prst="straightConnector1">
            <a:avLst/>
          </a:prstGeom>
          <a:noFill/>
          <a:ln w="38100" algn="ctr">
            <a:solidFill>
              <a:srgbClr val="00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12" name="Text Box 8">
            <a:extLst>
              <a:ext uri="{FF2B5EF4-FFF2-40B4-BE49-F238E27FC236}">
                <a16:creationId xmlns:a16="http://schemas.microsoft.com/office/drawing/2014/main" id="{F30D98D0-2CCB-4625-8466-EB41D854DC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66893" y="3625860"/>
            <a:ext cx="101361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 b="1">
                <a:solidFill>
                  <a:schemeClr val="tx2"/>
                </a:solidFill>
                <a:latin typeface="Arial" pitchFamily="34" charset="0"/>
                <a:ea typeface="黑体" pitchFamily="49" charset="-122"/>
              </a:defRPr>
            </a:lvl1pPr>
            <a:lvl2pPr marL="742950" indent="-285750" eaLnBrk="0" hangingPunct="0">
              <a:defRPr sz="2400" b="1">
                <a:solidFill>
                  <a:schemeClr val="tx2"/>
                </a:solidFill>
                <a:latin typeface="Arial" pitchFamily="34" charset="0"/>
                <a:ea typeface="黑体" pitchFamily="49" charset="-122"/>
              </a:defRPr>
            </a:lvl2pPr>
            <a:lvl3pPr marL="1143000" indent="-228600" eaLnBrk="0" hangingPunct="0">
              <a:defRPr sz="2400" b="1">
                <a:solidFill>
                  <a:schemeClr val="tx2"/>
                </a:solidFill>
                <a:latin typeface="Arial" pitchFamily="34" charset="0"/>
                <a:ea typeface="黑体" pitchFamily="49" charset="-122"/>
              </a:defRPr>
            </a:lvl3pPr>
            <a:lvl4pPr marL="1600200" indent="-228600" eaLnBrk="0" hangingPunct="0">
              <a:defRPr sz="2400" b="1">
                <a:solidFill>
                  <a:schemeClr val="tx2"/>
                </a:solidFill>
                <a:latin typeface="Arial" pitchFamily="34" charset="0"/>
                <a:ea typeface="黑体" pitchFamily="49" charset="-122"/>
              </a:defRPr>
            </a:lvl4pPr>
            <a:lvl5pPr marL="2057400" indent="-228600" eaLnBrk="0" hangingPunct="0">
              <a:defRPr sz="2400" b="1">
                <a:solidFill>
                  <a:schemeClr val="tx2"/>
                </a:solidFill>
                <a:latin typeface="Arial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pitchFamily="34" charset="0"/>
                <a:ea typeface="黑体" pitchFamily="49" charset="-122"/>
              </a:defRPr>
            </a:lvl9pPr>
          </a:lstStyle>
          <a:p>
            <a:pPr algn="ctr" eaLnBrk="1" hangingPunct="1">
              <a:defRPr/>
            </a:pPr>
            <a:r>
              <a:rPr kumimoji="1" lang="zh-CN" altLang="en-US" sz="1400" kern="0" dirty="0">
                <a:solidFill>
                  <a:srgbClr val="00246C"/>
                </a:solidFill>
                <a:latin typeface="Times New Roman" pitchFamily="18" charset="0"/>
                <a:cs typeface="Times New Roman" pitchFamily="18" charset="0"/>
              </a:rPr>
              <a:t>高景一号</a:t>
            </a:r>
            <a:endParaRPr kumimoji="1" lang="en-US" altLang="zh-CN" sz="1400" kern="0" dirty="0">
              <a:solidFill>
                <a:srgbClr val="00246C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 eaLnBrk="1" hangingPunct="1">
              <a:defRPr/>
            </a:pPr>
            <a:r>
              <a:rPr kumimoji="1" lang="en-US" altLang="zh-CN" sz="1400" kern="0" dirty="0">
                <a:solidFill>
                  <a:srgbClr val="00246C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kumimoji="1" lang="zh-CN" altLang="en-US" sz="1400" kern="0" dirty="0">
                <a:solidFill>
                  <a:srgbClr val="00246C"/>
                </a:solidFill>
                <a:latin typeface="Times New Roman" pitchFamily="18" charset="0"/>
                <a:cs typeface="Times New Roman" pitchFamily="18" charset="0"/>
              </a:rPr>
              <a:t>全色</a:t>
            </a:r>
            <a:r>
              <a:rPr kumimoji="1" lang="en-US" altLang="zh-CN" sz="1400" kern="0" dirty="0">
                <a:solidFill>
                  <a:srgbClr val="00246C"/>
                </a:solidFill>
                <a:latin typeface="Times New Roman" pitchFamily="18" charset="0"/>
                <a:cs typeface="Times New Roman" pitchFamily="18" charset="0"/>
              </a:rPr>
              <a:t>0.5</a:t>
            </a:r>
            <a:r>
              <a:rPr kumimoji="1" lang="zh-CN" altLang="en-US" sz="1400" kern="0" dirty="0">
                <a:solidFill>
                  <a:srgbClr val="00246C"/>
                </a:solidFill>
                <a:latin typeface="Times New Roman" pitchFamily="18" charset="0"/>
                <a:cs typeface="Times New Roman" pitchFamily="18" charset="0"/>
              </a:rPr>
              <a:t>米</a:t>
            </a:r>
            <a:r>
              <a:rPr kumimoji="1" lang="en-US" altLang="zh-CN" sz="1400" kern="0" dirty="0">
                <a:solidFill>
                  <a:srgbClr val="00246C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endParaRPr kumimoji="1" lang="zh-CN" altLang="en-US" sz="1400" kern="0" dirty="0">
              <a:solidFill>
                <a:srgbClr val="00246C"/>
              </a:solidFill>
              <a:latin typeface="宋体" pitchFamily="2" charset="-122"/>
            </a:endParaRPr>
          </a:p>
        </p:txBody>
      </p:sp>
      <p:cxnSp>
        <p:nvCxnSpPr>
          <p:cNvPr id="113" name="直接连接符 107">
            <a:extLst>
              <a:ext uri="{FF2B5EF4-FFF2-40B4-BE49-F238E27FC236}">
                <a16:creationId xmlns:a16="http://schemas.microsoft.com/office/drawing/2014/main" id="{109EF09B-C723-4DD1-A1EE-518988913010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7429764" y="3461544"/>
            <a:ext cx="191825" cy="0"/>
          </a:xfrm>
          <a:prstGeom prst="line">
            <a:avLst/>
          </a:prstGeom>
          <a:noFill/>
          <a:ln w="381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14" name="矩形 113">
            <a:extLst>
              <a:ext uri="{FF2B5EF4-FFF2-40B4-BE49-F238E27FC236}">
                <a16:creationId xmlns:a16="http://schemas.microsoft.com/office/drawing/2014/main" id="{27DF63B9-FD26-4202-B8CC-03BD1DC37050}"/>
              </a:ext>
            </a:extLst>
          </p:cNvPr>
          <p:cNvSpPr/>
          <p:nvPr/>
        </p:nvSpPr>
        <p:spPr bwMode="auto">
          <a:xfrm>
            <a:off x="7740352" y="3068960"/>
            <a:ext cx="1081088" cy="461962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lvl="2" eaLnBrk="0" fontAlgn="ctr" hangingPunct="0">
              <a:lnSpc>
                <a:spcPct val="120000"/>
              </a:lnSpc>
              <a:spcBef>
                <a:spcPct val="20000"/>
              </a:spcBef>
              <a:buClr>
                <a:srgbClr val="3333FF"/>
              </a:buClr>
              <a:buSzPct val="80000"/>
              <a:defRPr/>
            </a:pPr>
            <a:r>
              <a:rPr lang="en-US" altLang="zh-CN" sz="2000" kern="0" dirty="0">
                <a:solidFill>
                  <a:srgbClr val="00246C"/>
                </a:solidFill>
                <a:latin typeface="Times New Roman" pitchFamily="18" charset="0"/>
                <a:cs typeface="Times New Roman" pitchFamily="18" charset="0"/>
              </a:rPr>
              <a:t>2016.12</a:t>
            </a:r>
          </a:p>
        </p:txBody>
      </p:sp>
      <p:sp>
        <p:nvSpPr>
          <p:cNvPr id="115" name="下箭头 110">
            <a:extLst>
              <a:ext uri="{FF2B5EF4-FFF2-40B4-BE49-F238E27FC236}">
                <a16:creationId xmlns:a16="http://schemas.microsoft.com/office/drawing/2014/main" id="{66E4B6A9-42F6-4B70-A3CB-47AFA87FF2EA}"/>
              </a:ext>
            </a:extLst>
          </p:cNvPr>
          <p:cNvSpPr/>
          <p:nvPr/>
        </p:nvSpPr>
        <p:spPr bwMode="auto">
          <a:xfrm>
            <a:off x="4286250" y="4173538"/>
            <a:ext cx="573088" cy="407987"/>
          </a:xfrm>
          <a:prstGeom prst="downArrow">
            <a:avLst/>
          </a:prstGeom>
          <a:solidFill>
            <a:srgbClr val="6FA0DB"/>
          </a:solidFill>
          <a:ln w="38100" cap="flat" cmpd="sng" algn="ctr">
            <a:noFill/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zh-CN" altLang="en-US" sz="1600" kern="0" dirty="0">
              <a:solidFill>
                <a:prstClr val="black"/>
              </a:solidFill>
              <a:latin typeface="Times New Roman"/>
              <a:ea typeface="微软雅黑"/>
            </a:endParaRPr>
          </a:p>
        </p:txBody>
      </p:sp>
      <p:pic>
        <p:nvPicPr>
          <p:cNvPr id="118" name="Picture 4" descr="“高分辨率遥感 数字城市建设”的图片搜索结果">
            <a:extLst>
              <a:ext uri="{FF2B5EF4-FFF2-40B4-BE49-F238E27FC236}">
                <a16:creationId xmlns:a16="http://schemas.microsoft.com/office/drawing/2014/main" id="{A2BDE1CA-F2DC-445D-B14A-7508C499E1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97"/>
          <a:stretch/>
        </p:blipFill>
        <p:spPr bwMode="auto">
          <a:xfrm>
            <a:off x="3358463" y="4581128"/>
            <a:ext cx="2516857" cy="1545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9" name="TextBox 517">
            <a:extLst>
              <a:ext uri="{FF2B5EF4-FFF2-40B4-BE49-F238E27FC236}">
                <a16:creationId xmlns:a16="http://schemas.microsoft.com/office/drawing/2014/main" id="{396BD474-A3F9-4C25-B155-9712A982AD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01434" y="6228020"/>
            <a:ext cx="159152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 b="1">
                <a:solidFill>
                  <a:srgbClr val="00246C"/>
                </a:solidFill>
                <a:latin typeface="Times New Roman" pitchFamily="18" charset="0"/>
                <a:ea typeface="微软雅黑" pitchFamily="34" charset="-122"/>
              </a:defRPr>
            </a:lvl1pPr>
            <a:lvl2pPr marL="742950" indent="-285750">
              <a:defRPr sz="2400" b="1">
                <a:solidFill>
                  <a:srgbClr val="0000CC"/>
                </a:solidFill>
                <a:latin typeface="Times New Roman" pitchFamily="18" charset="0"/>
                <a:ea typeface="微软雅黑" pitchFamily="34" charset="-122"/>
              </a:defRPr>
            </a:lvl2pPr>
            <a:lvl3pPr marL="1143000" indent="-228600">
              <a:defRPr sz="2000">
                <a:solidFill>
                  <a:srgbClr val="3333FF"/>
                </a:solidFill>
                <a:latin typeface="Times New Roman" pitchFamily="18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rgbClr val="6699FF"/>
                </a:solidFill>
                <a:latin typeface="Times New Roman" pitchFamily="18" charset="0"/>
                <a:ea typeface="微软雅黑" pitchFamily="34" charset="-122"/>
              </a:defRPr>
            </a:lvl4pPr>
            <a:lvl5pPr marL="2057400" indent="-228600">
              <a:defRPr sz="1600">
                <a:solidFill>
                  <a:srgbClr val="B3CCE6"/>
                </a:solidFill>
                <a:latin typeface="Times New Roman" pitchFamily="18" charset="0"/>
                <a:ea typeface="微软雅黑" pitchFamily="34" charset="-122"/>
              </a:defRPr>
            </a:lvl5pPr>
            <a:lvl6pPr marL="2514600" indent="-228600" eaLnBrk="0" hangingPunct="0">
              <a:defRPr sz="1600">
                <a:solidFill>
                  <a:srgbClr val="B3CCE6"/>
                </a:solidFill>
                <a:latin typeface="Times New Roman" pitchFamily="18" charset="0"/>
                <a:ea typeface="微软雅黑" pitchFamily="34" charset="-122"/>
              </a:defRPr>
            </a:lvl6pPr>
            <a:lvl7pPr marL="2971800" indent="-228600" eaLnBrk="0" hangingPunct="0">
              <a:defRPr sz="1600">
                <a:solidFill>
                  <a:srgbClr val="B3CCE6"/>
                </a:solidFill>
                <a:latin typeface="Times New Roman" pitchFamily="18" charset="0"/>
                <a:ea typeface="微软雅黑" pitchFamily="34" charset="-122"/>
              </a:defRPr>
            </a:lvl7pPr>
            <a:lvl8pPr marL="3429000" indent="-228600" eaLnBrk="0" hangingPunct="0">
              <a:defRPr sz="1600">
                <a:solidFill>
                  <a:srgbClr val="B3CCE6"/>
                </a:solidFill>
                <a:latin typeface="Times New Roman" pitchFamily="18" charset="0"/>
                <a:ea typeface="微软雅黑" pitchFamily="34" charset="-122"/>
              </a:defRPr>
            </a:lvl8pPr>
            <a:lvl9pPr marL="3886200" indent="-228600" eaLnBrk="0" hangingPunct="0">
              <a:defRPr sz="1600">
                <a:solidFill>
                  <a:srgbClr val="B3CCE6"/>
                </a:solidFill>
                <a:latin typeface="Times New Roman" pitchFamily="18" charset="0"/>
                <a:ea typeface="微软雅黑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800" dirty="0">
                <a:solidFill>
                  <a:srgbClr val="000000"/>
                </a:solidFill>
                <a:latin typeface="微软雅黑" panose="020B0503020204020204" pitchFamily="34" charset="-122"/>
              </a:rPr>
              <a:t>数字城市建设</a:t>
            </a:r>
          </a:p>
        </p:txBody>
      </p:sp>
      <p:pic>
        <p:nvPicPr>
          <p:cNvPr id="120" name="Picture 6">
            <a:extLst>
              <a:ext uri="{FF2B5EF4-FFF2-40B4-BE49-F238E27FC236}">
                <a16:creationId xmlns:a16="http://schemas.microsoft.com/office/drawing/2014/main" id="{518D8C01-B269-4059-A979-B8FB0819A0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245" y="4625191"/>
            <a:ext cx="2047027" cy="15458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1" name="TextBox 517">
            <a:extLst>
              <a:ext uri="{FF2B5EF4-FFF2-40B4-BE49-F238E27FC236}">
                <a16:creationId xmlns:a16="http://schemas.microsoft.com/office/drawing/2014/main" id="{53B491B2-2A4F-460B-99F3-48DEFB5BC5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25878" y="6228020"/>
            <a:ext cx="159152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 b="1">
                <a:solidFill>
                  <a:srgbClr val="00246C"/>
                </a:solidFill>
                <a:latin typeface="Times New Roman" pitchFamily="18" charset="0"/>
                <a:ea typeface="微软雅黑" pitchFamily="34" charset="-122"/>
              </a:defRPr>
            </a:lvl1pPr>
            <a:lvl2pPr marL="742950" indent="-285750">
              <a:defRPr sz="2400" b="1">
                <a:solidFill>
                  <a:srgbClr val="0000CC"/>
                </a:solidFill>
                <a:latin typeface="Times New Roman" pitchFamily="18" charset="0"/>
                <a:ea typeface="微软雅黑" pitchFamily="34" charset="-122"/>
              </a:defRPr>
            </a:lvl2pPr>
            <a:lvl3pPr marL="1143000" indent="-228600">
              <a:defRPr sz="2000">
                <a:solidFill>
                  <a:srgbClr val="3333FF"/>
                </a:solidFill>
                <a:latin typeface="Times New Roman" pitchFamily="18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rgbClr val="6699FF"/>
                </a:solidFill>
                <a:latin typeface="Times New Roman" pitchFamily="18" charset="0"/>
                <a:ea typeface="微软雅黑" pitchFamily="34" charset="-122"/>
              </a:defRPr>
            </a:lvl4pPr>
            <a:lvl5pPr marL="2057400" indent="-228600">
              <a:defRPr sz="1600">
                <a:solidFill>
                  <a:srgbClr val="B3CCE6"/>
                </a:solidFill>
                <a:latin typeface="Times New Roman" pitchFamily="18" charset="0"/>
                <a:ea typeface="微软雅黑" pitchFamily="34" charset="-122"/>
              </a:defRPr>
            </a:lvl5pPr>
            <a:lvl6pPr marL="2514600" indent="-228600" eaLnBrk="0" hangingPunct="0">
              <a:defRPr sz="1600">
                <a:solidFill>
                  <a:srgbClr val="B3CCE6"/>
                </a:solidFill>
                <a:latin typeface="Times New Roman" pitchFamily="18" charset="0"/>
                <a:ea typeface="微软雅黑" pitchFamily="34" charset="-122"/>
              </a:defRPr>
            </a:lvl6pPr>
            <a:lvl7pPr marL="2971800" indent="-228600" eaLnBrk="0" hangingPunct="0">
              <a:defRPr sz="1600">
                <a:solidFill>
                  <a:srgbClr val="B3CCE6"/>
                </a:solidFill>
                <a:latin typeface="Times New Roman" pitchFamily="18" charset="0"/>
                <a:ea typeface="微软雅黑" pitchFamily="34" charset="-122"/>
              </a:defRPr>
            </a:lvl7pPr>
            <a:lvl8pPr marL="3429000" indent="-228600" eaLnBrk="0" hangingPunct="0">
              <a:defRPr sz="1600">
                <a:solidFill>
                  <a:srgbClr val="B3CCE6"/>
                </a:solidFill>
                <a:latin typeface="Times New Roman" pitchFamily="18" charset="0"/>
                <a:ea typeface="微软雅黑" pitchFamily="34" charset="-122"/>
              </a:defRPr>
            </a:lvl8pPr>
            <a:lvl9pPr marL="3886200" indent="-228600" eaLnBrk="0" hangingPunct="0">
              <a:defRPr sz="1600">
                <a:solidFill>
                  <a:srgbClr val="B3CCE6"/>
                </a:solidFill>
                <a:latin typeface="Times New Roman" pitchFamily="18" charset="0"/>
                <a:ea typeface="微软雅黑" pitchFamily="34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800" dirty="0">
                <a:solidFill>
                  <a:srgbClr val="000000"/>
                </a:solidFill>
                <a:latin typeface="微软雅黑" panose="020B0503020204020204" pitchFamily="34" charset="-122"/>
              </a:rPr>
              <a:t>环境监测</a:t>
            </a:r>
          </a:p>
        </p:txBody>
      </p:sp>
      <p:sp>
        <p:nvSpPr>
          <p:cNvPr id="100" name="标题 1">
            <a:extLst>
              <a:ext uri="{FF2B5EF4-FFF2-40B4-BE49-F238E27FC236}">
                <a16:creationId xmlns:a16="http://schemas.microsoft.com/office/drawing/2014/main" id="{9F1E3238-4DDB-4061-A050-02541BFA4B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349" y="-69729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itchFamily="18" charset="0"/>
              </a:rPr>
              <a:t>一</a:t>
            </a:r>
            <a:r>
              <a:rPr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itchFamily="18" charset="0"/>
              </a:rPr>
              <a:t>. </a:t>
            </a: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itchFamily="18" charset="0"/>
              </a:rPr>
              <a:t>研究背景</a:t>
            </a:r>
            <a:endParaRPr lang="zh-CN" altLang="en-US" dirty="0"/>
          </a:p>
        </p:txBody>
      </p:sp>
      <p:cxnSp>
        <p:nvCxnSpPr>
          <p:cNvPr id="104" name="直接连接符 10">
            <a:extLst>
              <a:ext uri="{FF2B5EF4-FFF2-40B4-BE49-F238E27FC236}">
                <a16:creationId xmlns:a16="http://schemas.microsoft.com/office/drawing/2014/main" id="{648680F0-71F4-4814-8035-FE0B05CE15D0}"/>
              </a:ext>
            </a:extLst>
          </p:cNvPr>
          <p:cNvCxnSpPr/>
          <p:nvPr/>
        </p:nvCxnSpPr>
        <p:spPr>
          <a:xfrm>
            <a:off x="533400" y="944563"/>
            <a:ext cx="5105400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接连接符 11">
            <a:extLst>
              <a:ext uri="{FF2B5EF4-FFF2-40B4-BE49-F238E27FC236}">
                <a16:creationId xmlns:a16="http://schemas.microsoft.com/office/drawing/2014/main" id="{24486036-E4E0-4B2A-87AC-AC24EF2C45B8}"/>
              </a:ext>
            </a:extLst>
          </p:cNvPr>
          <p:cNvCxnSpPr/>
          <p:nvPr/>
        </p:nvCxnSpPr>
        <p:spPr>
          <a:xfrm>
            <a:off x="533400" y="908720"/>
            <a:ext cx="5102225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DE47D7C6-FFCE-4E03-BA3A-4FB9C8088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3</a:t>
            </a:fld>
            <a:endParaRPr lang="zh-CN" altLang="en-US"/>
          </a:p>
        </p:txBody>
      </p:sp>
      <p:grpSp>
        <p:nvGrpSpPr>
          <p:cNvPr id="103" name="组合 102">
            <a:extLst>
              <a:ext uri="{FF2B5EF4-FFF2-40B4-BE49-F238E27FC236}">
                <a16:creationId xmlns:a16="http://schemas.microsoft.com/office/drawing/2014/main" id="{6035CDB2-231C-4D5A-ADD9-A66897E62270}"/>
              </a:ext>
            </a:extLst>
          </p:cNvPr>
          <p:cNvGrpSpPr/>
          <p:nvPr/>
        </p:nvGrpSpPr>
        <p:grpSpPr>
          <a:xfrm>
            <a:off x="533400" y="4439758"/>
            <a:ext cx="2290361" cy="2157594"/>
            <a:chOff x="-4645024" y="1254480"/>
            <a:chExt cx="2401580" cy="2815713"/>
          </a:xfrm>
        </p:grpSpPr>
        <p:pic>
          <p:nvPicPr>
            <p:cNvPr id="106" name="Picture 31" descr="分类图">
              <a:extLst>
                <a:ext uri="{FF2B5EF4-FFF2-40B4-BE49-F238E27FC236}">
                  <a16:creationId xmlns:a16="http://schemas.microsoft.com/office/drawing/2014/main" id="{273B2D95-67CF-4D61-AB6B-D9088E3DDB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" b="18504"/>
            <a:stretch>
              <a:fillRect/>
            </a:stretch>
          </p:blipFill>
          <p:spPr bwMode="auto">
            <a:xfrm>
              <a:off x="-4645024" y="1254480"/>
              <a:ext cx="2401580" cy="22776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7" name="TextBox 19">
              <a:extLst>
                <a:ext uri="{FF2B5EF4-FFF2-40B4-BE49-F238E27FC236}">
                  <a16:creationId xmlns:a16="http://schemas.microsoft.com/office/drawing/2014/main" id="{3CA7ABFA-64E1-4A56-B4D8-57A440E22A3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4089940" y="3588206"/>
              <a:ext cx="1393468" cy="4819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anchor="ctr" anchorCtr="0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楷体_GB2312" pitchFamily="49" charset="-122"/>
                  <a:ea typeface="宋体" panose="02010600030101010101" pitchFamily="2" charset="-122"/>
                </a:defRPr>
              </a:lvl1pPr>
              <a:lvl2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buFont typeface="Wingdings" panose="05000000000000000000" pitchFamily="2" charset="2"/>
                <a:buNone/>
              </a:pPr>
              <a:r>
                <a:rPr lang="zh-CN" altLang="en-US" sz="1800" b="1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农作物分类</a:t>
              </a:r>
              <a:endParaRPr lang="zh-CN" altLang="zh-CN" sz="1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920162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7">
            <a:extLst>
              <a:ext uri="{FF2B5EF4-FFF2-40B4-BE49-F238E27FC236}">
                <a16:creationId xmlns:a16="http://schemas.microsoft.com/office/drawing/2014/main" id="{57BD0946-48E8-47B5-843D-2A2A95A56C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102" y="1290579"/>
            <a:ext cx="648948" cy="607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9" name="标题 1">
            <a:extLst>
              <a:ext uri="{FF2B5EF4-FFF2-40B4-BE49-F238E27FC236}">
                <a16:creationId xmlns:a16="http://schemas.microsoft.com/office/drawing/2014/main" id="{6598ED06-F319-4F82-9B47-CA7416621E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349" y="-69729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itchFamily="18" charset="0"/>
              </a:rPr>
              <a:t>一</a:t>
            </a:r>
            <a:r>
              <a:rPr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itchFamily="18" charset="0"/>
              </a:rPr>
              <a:t>. </a:t>
            </a: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itchFamily="18" charset="0"/>
              </a:rPr>
              <a:t>研究背景</a:t>
            </a:r>
            <a:endParaRPr lang="zh-CN" altLang="en-US" dirty="0"/>
          </a:p>
        </p:txBody>
      </p:sp>
      <p:cxnSp>
        <p:nvCxnSpPr>
          <p:cNvPr id="110" name="直接连接符 10">
            <a:extLst>
              <a:ext uri="{FF2B5EF4-FFF2-40B4-BE49-F238E27FC236}">
                <a16:creationId xmlns:a16="http://schemas.microsoft.com/office/drawing/2014/main" id="{68725A1E-ECDB-4E59-B65F-259DE35A015F}"/>
              </a:ext>
            </a:extLst>
          </p:cNvPr>
          <p:cNvCxnSpPr/>
          <p:nvPr/>
        </p:nvCxnSpPr>
        <p:spPr>
          <a:xfrm>
            <a:off x="533400" y="944563"/>
            <a:ext cx="5105400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直接连接符 11">
            <a:extLst>
              <a:ext uri="{FF2B5EF4-FFF2-40B4-BE49-F238E27FC236}">
                <a16:creationId xmlns:a16="http://schemas.microsoft.com/office/drawing/2014/main" id="{1B751404-E084-4E71-9FC5-FDB6557A8F52}"/>
              </a:ext>
            </a:extLst>
          </p:cNvPr>
          <p:cNvCxnSpPr/>
          <p:nvPr/>
        </p:nvCxnSpPr>
        <p:spPr>
          <a:xfrm>
            <a:off x="533400" y="908720"/>
            <a:ext cx="5102225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文本框 111">
            <a:extLst>
              <a:ext uri="{FF2B5EF4-FFF2-40B4-BE49-F238E27FC236}">
                <a16:creationId xmlns:a16="http://schemas.microsoft.com/office/drawing/2014/main" id="{A8D0BC40-9EF2-420C-8542-3D4583B1AAAE}"/>
              </a:ext>
            </a:extLst>
          </p:cNvPr>
          <p:cNvSpPr txBox="1"/>
          <p:nvPr/>
        </p:nvSpPr>
        <p:spPr>
          <a:xfrm>
            <a:off x="1080050" y="1225450"/>
            <a:ext cx="73891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场景分类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能够对图像或区域整体内容进行描述，确定其类别，逐渐成为一项重要的遥感解译手段。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12" name="图片 211">
            <a:extLst>
              <a:ext uri="{FF2B5EF4-FFF2-40B4-BE49-F238E27FC236}">
                <a16:creationId xmlns:a16="http://schemas.microsoft.com/office/drawing/2014/main" id="{658BBDD1-96F6-444D-B5AA-0AA9EA96E6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921" y="2016691"/>
            <a:ext cx="8243191" cy="4148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1377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标题 1">
            <a:extLst>
              <a:ext uri="{FF2B5EF4-FFF2-40B4-BE49-F238E27FC236}">
                <a16:creationId xmlns:a16="http://schemas.microsoft.com/office/drawing/2014/main" id="{A0E447CD-E130-4526-B71A-534CAC95DBA7}"/>
              </a:ext>
            </a:extLst>
          </p:cNvPr>
          <p:cNvSpPr txBox="1">
            <a:spLocks/>
          </p:cNvSpPr>
          <p:nvPr/>
        </p:nvSpPr>
        <p:spPr>
          <a:xfrm>
            <a:off x="462349" y="-6972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10000"/>
              </a:lnSpc>
              <a:spcBef>
                <a:spcPts val="1200"/>
              </a:spcBef>
            </a:pP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itchFamily="18" charset="0"/>
              </a:rPr>
              <a:t>一</a:t>
            </a:r>
            <a:r>
              <a:rPr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itchFamily="18" charset="0"/>
              </a:rPr>
              <a:t>. </a:t>
            </a: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itchFamily="18" charset="0"/>
              </a:rPr>
              <a:t>研究背景</a:t>
            </a:r>
            <a:endParaRPr lang="en-US" altLang="zh-CN" b="1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itchFamily="18" charset="0"/>
            </a:endParaRPr>
          </a:p>
        </p:txBody>
      </p:sp>
      <p:cxnSp>
        <p:nvCxnSpPr>
          <p:cNvPr id="33" name="直接连接符 10">
            <a:extLst>
              <a:ext uri="{FF2B5EF4-FFF2-40B4-BE49-F238E27FC236}">
                <a16:creationId xmlns:a16="http://schemas.microsoft.com/office/drawing/2014/main" id="{CECB7956-9376-4033-B93C-9C839A075B97}"/>
              </a:ext>
            </a:extLst>
          </p:cNvPr>
          <p:cNvCxnSpPr/>
          <p:nvPr/>
        </p:nvCxnSpPr>
        <p:spPr>
          <a:xfrm>
            <a:off x="533400" y="944563"/>
            <a:ext cx="5105400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11">
            <a:extLst>
              <a:ext uri="{FF2B5EF4-FFF2-40B4-BE49-F238E27FC236}">
                <a16:creationId xmlns:a16="http://schemas.microsoft.com/office/drawing/2014/main" id="{FAE936EC-2750-46CD-8569-C52DBAE2AFF7}"/>
              </a:ext>
            </a:extLst>
          </p:cNvPr>
          <p:cNvCxnSpPr/>
          <p:nvPr/>
        </p:nvCxnSpPr>
        <p:spPr>
          <a:xfrm>
            <a:off x="533400" y="908720"/>
            <a:ext cx="5102225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内容占位符 9">
            <a:extLst>
              <a:ext uri="{FF2B5EF4-FFF2-40B4-BE49-F238E27FC236}">
                <a16:creationId xmlns:a16="http://schemas.microsoft.com/office/drawing/2014/main" id="{AC58539A-3B4F-48DE-B2DC-4DEE966030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30" t="41148" r="14985" b="43107"/>
          <a:stretch/>
        </p:blipFill>
        <p:spPr>
          <a:xfrm>
            <a:off x="827236" y="1677370"/>
            <a:ext cx="2520280" cy="576064"/>
          </a:xfrm>
        </p:spPr>
      </p:pic>
      <p:sp>
        <p:nvSpPr>
          <p:cNvPr id="31" name="文本框 30">
            <a:extLst>
              <a:ext uri="{FF2B5EF4-FFF2-40B4-BE49-F238E27FC236}">
                <a16:creationId xmlns:a16="http://schemas.microsoft.com/office/drawing/2014/main" id="{92C27251-79A1-4817-BE35-7187784672B9}"/>
              </a:ext>
            </a:extLst>
          </p:cNvPr>
          <p:cNvSpPr txBox="1"/>
          <p:nvPr/>
        </p:nvSpPr>
        <p:spPr>
          <a:xfrm>
            <a:off x="170082" y="3360717"/>
            <a:ext cx="369332" cy="99803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错误率（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%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  <p:pic>
        <p:nvPicPr>
          <p:cNvPr id="35" name="图片 34">
            <a:extLst>
              <a:ext uri="{FF2B5EF4-FFF2-40B4-BE49-F238E27FC236}">
                <a16:creationId xmlns:a16="http://schemas.microsoft.com/office/drawing/2014/main" id="{8A9CE969-04DA-496F-BEE5-7993859E592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50" t="7476" r="6294" b="4326"/>
          <a:stretch/>
        </p:blipFill>
        <p:spPr>
          <a:xfrm>
            <a:off x="458114" y="2640637"/>
            <a:ext cx="3663407" cy="2664296"/>
          </a:xfrm>
          <a:prstGeom prst="rect">
            <a:avLst/>
          </a:prstGeom>
        </p:spPr>
      </p:pic>
      <p:sp>
        <p:nvSpPr>
          <p:cNvPr id="36" name="箭头: 下 35">
            <a:extLst>
              <a:ext uri="{FF2B5EF4-FFF2-40B4-BE49-F238E27FC236}">
                <a16:creationId xmlns:a16="http://schemas.microsoft.com/office/drawing/2014/main" id="{8A6A4E23-672C-4469-B330-CA9F3029F184}"/>
              </a:ext>
            </a:extLst>
          </p:cNvPr>
          <p:cNvSpPr/>
          <p:nvPr/>
        </p:nvSpPr>
        <p:spPr>
          <a:xfrm rot="1492242">
            <a:off x="3795512" y="3847569"/>
            <a:ext cx="256079" cy="730305"/>
          </a:xfrm>
          <a:prstGeom prst="down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7204E7C0-946E-4EC5-85C4-E4A5ADFA4F08}"/>
              </a:ext>
            </a:extLst>
          </p:cNvPr>
          <p:cNvSpPr txBox="1"/>
          <p:nvPr/>
        </p:nvSpPr>
        <p:spPr>
          <a:xfrm>
            <a:off x="3025920" y="3551955"/>
            <a:ext cx="19935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超越人类识别精度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AE14122B-8255-4E11-8900-6159E03ED130}"/>
              </a:ext>
            </a:extLst>
          </p:cNvPr>
          <p:cNvSpPr txBox="1"/>
          <p:nvPr/>
        </p:nvSpPr>
        <p:spPr>
          <a:xfrm>
            <a:off x="4409157" y="1310870"/>
            <a:ext cx="38884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经过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ImageNet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预训练的模型也能够提升以下任务的性能：</a:t>
            </a:r>
          </a:p>
        </p:txBody>
      </p:sp>
      <p:pic>
        <p:nvPicPr>
          <p:cNvPr id="63" name="图片 62">
            <a:extLst>
              <a:ext uri="{FF2B5EF4-FFF2-40B4-BE49-F238E27FC236}">
                <a16:creationId xmlns:a16="http://schemas.microsoft.com/office/drawing/2014/main" id="{629A079A-0C04-4CC0-88C3-A502C2702A6D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957" r="93" b="49530"/>
          <a:stretch/>
        </p:blipFill>
        <p:spPr>
          <a:xfrm>
            <a:off x="7112246" y="2117753"/>
            <a:ext cx="1438895" cy="1435377"/>
          </a:xfrm>
          <a:prstGeom prst="rect">
            <a:avLst/>
          </a:prstGeom>
        </p:spPr>
      </p:pic>
      <p:sp>
        <p:nvSpPr>
          <p:cNvPr id="64" name="文本框 63">
            <a:extLst>
              <a:ext uri="{FF2B5EF4-FFF2-40B4-BE49-F238E27FC236}">
                <a16:creationId xmlns:a16="http://schemas.microsoft.com/office/drawing/2014/main" id="{FBE6CE4F-DBF6-4211-B50C-1BBD584A7624}"/>
              </a:ext>
            </a:extLst>
          </p:cNvPr>
          <p:cNvSpPr txBox="1"/>
          <p:nvPr/>
        </p:nvSpPr>
        <p:spPr>
          <a:xfrm>
            <a:off x="7222988" y="3585473"/>
            <a:ext cx="11003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人脸识别</a:t>
            </a:r>
          </a:p>
        </p:txBody>
      </p:sp>
      <p:pic>
        <p:nvPicPr>
          <p:cNvPr id="65" name="图片 64">
            <a:extLst>
              <a:ext uri="{FF2B5EF4-FFF2-40B4-BE49-F238E27FC236}">
                <a16:creationId xmlns:a16="http://schemas.microsoft.com/office/drawing/2014/main" id="{802BD8D9-75FA-4C54-A1A2-09D9881FB31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5438" y="2172167"/>
            <a:ext cx="1841284" cy="1380963"/>
          </a:xfrm>
          <a:prstGeom prst="rect">
            <a:avLst/>
          </a:prstGeom>
        </p:spPr>
      </p:pic>
      <p:sp>
        <p:nvSpPr>
          <p:cNvPr id="66" name="文本框 65">
            <a:extLst>
              <a:ext uri="{FF2B5EF4-FFF2-40B4-BE49-F238E27FC236}">
                <a16:creationId xmlns:a16="http://schemas.microsoft.com/office/drawing/2014/main" id="{617672B4-823A-4C02-8AFF-7910E79D577C}"/>
              </a:ext>
            </a:extLst>
          </p:cNvPr>
          <p:cNvSpPr txBox="1"/>
          <p:nvPr/>
        </p:nvSpPr>
        <p:spPr>
          <a:xfrm>
            <a:off x="5022480" y="3614207"/>
            <a:ext cx="11003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目标检测</a:t>
            </a:r>
          </a:p>
        </p:txBody>
      </p:sp>
      <p:sp>
        <p:nvSpPr>
          <p:cNvPr id="67" name="TextBox 8">
            <a:extLst>
              <a:ext uri="{FF2B5EF4-FFF2-40B4-BE49-F238E27FC236}">
                <a16:creationId xmlns:a16="http://schemas.microsoft.com/office/drawing/2014/main" id="{ABEF752E-E6C1-4681-9EF4-779CE94C2F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56903" y="6264594"/>
            <a:ext cx="214301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 b="1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 sz="2400" b="1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 sz="2400" b="1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 sz="2400" b="1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 sz="2400" b="1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>
              <a:defRPr/>
            </a:pPr>
            <a:r>
              <a:rPr lang="zh-CN" altLang="en-US" sz="1600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场景分类</a:t>
            </a:r>
          </a:p>
        </p:txBody>
      </p:sp>
      <p:pic>
        <p:nvPicPr>
          <p:cNvPr id="68" name="图片 67">
            <a:extLst>
              <a:ext uri="{FF2B5EF4-FFF2-40B4-BE49-F238E27FC236}">
                <a16:creationId xmlns:a16="http://schemas.microsoft.com/office/drawing/2014/main" id="{838B3BCF-4B1E-4822-BDB7-AE814AB9C2A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7738"/>
          <a:stretch/>
        </p:blipFill>
        <p:spPr>
          <a:xfrm>
            <a:off x="5343559" y="4452497"/>
            <a:ext cx="2358914" cy="1761046"/>
          </a:xfrm>
          <a:prstGeom prst="rect">
            <a:avLst/>
          </a:prstGeom>
        </p:spPr>
      </p:pic>
      <p:sp>
        <p:nvSpPr>
          <p:cNvPr id="69" name="箭头: 下 68">
            <a:extLst>
              <a:ext uri="{FF2B5EF4-FFF2-40B4-BE49-F238E27FC236}">
                <a16:creationId xmlns:a16="http://schemas.microsoft.com/office/drawing/2014/main" id="{C397DBFA-12A7-4A92-8291-8F1EF76EECB6}"/>
              </a:ext>
            </a:extLst>
          </p:cNvPr>
          <p:cNvSpPr/>
          <p:nvPr/>
        </p:nvSpPr>
        <p:spPr>
          <a:xfrm>
            <a:off x="6317185" y="3916095"/>
            <a:ext cx="414658" cy="450260"/>
          </a:xfrm>
          <a:prstGeom prst="down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B9A57B9F-CD8A-487F-AFDB-D084240F61B3}"/>
              </a:ext>
            </a:extLst>
          </p:cNvPr>
          <p:cNvSpPr txBox="1"/>
          <p:nvPr/>
        </p:nvSpPr>
        <p:spPr>
          <a:xfrm>
            <a:off x="6766883" y="3916095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迁移到遥感领域</a:t>
            </a:r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41CA4C3E-2913-4AEF-9018-41A41A6D5DD3}"/>
              </a:ext>
            </a:extLst>
          </p:cNvPr>
          <p:cNvSpPr/>
          <p:nvPr/>
        </p:nvSpPr>
        <p:spPr>
          <a:xfrm>
            <a:off x="218465" y="2229901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1400</a:t>
            </a:r>
            <a:r>
              <a:rPr lang="zh-CN" altLang="en-US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多万幅图片，涵盖</a:t>
            </a:r>
            <a:r>
              <a:rPr lang="en-US" altLang="zh-CN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zh-CN" altLang="en-US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万多个类别；</a:t>
            </a:r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C5E809A-D146-42B0-883A-B13281310BAA}"/>
              </a:ext>
            </a:extLst>
          </p:cNvPr>
          <p:cNvSpPr txBox="1"/>
          <p:nvPr/>
        </p:nvSpPr>
        <p:spPr>
          <a:xfrm>
            <a:off x="167279" y="1158166"/>
            <a:ext cx="3262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深度模型方法迅速发展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DFC2C48F-296C-4550-BC01-7EACFF26AA58}"/>
              </a:ext>
            </a:extLst>
          </p:cNvPr>
          <p:cNvSpPr/>
          <p:nvPr/>
        </p:nvSpPr>
        <p:spPr>
          <a:xfrm>
            <a:off x="560002" y="5348153"/>
            <a:ext cx="395971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深度模型能够适应海量样本，自动提取特征，实现超越人类的识别能力分类性能。</a:t>
            </a:r>
          </a:p>
        </p:txBody>
      </p:sp>
    </p:spTree>
    <p:extLst>
      <p:ext uri="{BB962C8B-B14F-4D97-AF65-F5344CB8AC3E}">
        <p14:creationId xmlns:p14="http://schemas.microsoft.com/office/powerpoint/2010/main" val="3911852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6" grpId="0" animBg="1"/>
      <p:bldP spid="37" grpId="0"/>
      <p:bldP spid="39" grpId="0"/>
      <p:bldP spid="64" grpId="0"/>
      <p:bldP spid="66" grpId="0"/>
      <p:bldP spid="67" grpId="0"/>
      <p:bldP spid="69" grpId="0" animBg="1"/>
      <p:bldP spid="70" grpId="0"/>
      <p:bldP spid="71" grpId="0"/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0">
            <a:extLst>
              <a:ext uri="{FF2B5EF4-FFF2-40B4-BE49-F238E27FC236}">
                <a16:creationId xmlns:a16="http://schemas.microsoft.com/office/drawing/2014/main" id="{2A9B1454-D3D4-0C4C-8FE0-75FA11C4A843}"/>
              </a:ext>
            </a:extLst>
          </p:cNvPr>
          <p:cNvCxnSpPr/>
          <p:nvPr/>
        </p:nvCxnSpPr>
        <p:spPr>
          <a:xfrm>
            <a:off x="533400" y="944563"/>
            <a:ext cx="5105400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1">
            <a:extLst>
              <a:ext uri="{FF2B5EF4-FFF2-40B4-BE49-F238E27FC236}">
                <a16:creationId xmlns:a16="http://schemas.microsoft.com/office/drawing/2014/main" id="{E330CA79-A71F-1B4E-A5AB-54418D00F482}"/>
              </a:ext>
            </a:extLst>
          </p:cNvPr>
          <p:cNvCxnSpPr/>
          <p:nvPr/>
        </p:nvCxnSpPr>
        <p:spPr>
          <a:xfrm>
            <a:off x="533400" y="990600"/>
            <a:ext cx="5102225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标题 1">
            <a:extLst>
              <a:ext uri="{FF2B5EF4-FFF2-40B4-BE49-F238E27FC236}">
                <a16:creationId xmlns:a16="http://schemas.microsoft.com/office/drawing/2014/main" id="{191B4070-ACD4-B049-AFD7-D95DDDA4FBEA}"/>
              </a:ext>
            </a:extLst>
          </p:cNvPr>
          <p:cNvSpPr txBox="1">
            <a:spLocks/>
          </p:cNvSpPr>
          <p:nvPr/>
        </p:nvSpPr>
        <p:spPr>
          <a:xfrm>
            <a:off x="381000" y="76200"/>
            <a:ext cx="8229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10000"/>
              </a:lnSpc>
              <a:spcBef>
                <a:spcPts val="1200"/>
              </a:spcBef>
            </a:pP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itchFamily="18" charset="0"/>
              </a:rPr>
              <a:t>二</a:t>
            </a:r>
            <a:r>
              <a:rPr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itchFamily="18" charset="0"/>
              </a:rPr>
              <a:t>. </a:t>
            </a: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itchFamily="18" charset="0"/>
              </a:rPr>
              <a:t>研究问题</a:t>
            </a:r>
            <a:endParaRPr lang="en-US" altLang="zh-CN" b="1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itchFamily="18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7A6BA61-82FA-4F9D-BC49-C6D6F46307A9}"/>
              </a:ext>
            </a:extLst>
          </p:cNvPr>
          <p:cNvSpPr txBox="1"/>
          <p:nvPr/>
        </p:nvSpPr>
        <p:spPr>
          <a:xfrm>
            <a:off x="4995062" y="1523850"/>
            <a:ext cx="37753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影像分辨率的提升带来的问题：</a:t>
            </a:r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4ADE5E2F-0378-4877-8BC1-48284289F21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525" y="3178997"/>
            <a:ext cx="1224136" cy="1224136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6677C1E8-17A3-4B28-978F-52C49CC9D49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8190" y="3194881"/>
            <a:ext cx="1179202" cy="1179202"/>
          </a:xfrm>
          <a:prstGeom prst="rect">
            <a:avLst/>
          </a:prstGeom>
        </p:spPr>
      </p:pic>
      <p:sp>
        <p:nvSpPr>
          <p:cNvPr id="29" name="文本框 28">
            <a:extLst>
              <a:ext uri="{FF2B5EF4-FFF2-40B4-BE49-F238E27FC236}">
                <a16:creationId xmlns:a16="http://schemas.microsoft.com/office/drawing/2014/main" id="{A4F40279-960A-47EB-9ABB-95423829FBA0}"/>
              </a:ext>
            </a:extLst>
          </p:cNvPr>
          <p:cNvSpPr txBox="1"/>
          <p:nvPr/>
        </p:nvSpPr>
        <p:spPr>
          <a:xfrm>
            <a:off x="551983" y="4402361"/>
            <a:ext cx="1864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Railway Station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09410719-B60C-4FE4-B569-E6214747AE3E}"/>
              </a:ext>
            </a:extLst>
          </p:cNvPr>
          <p:cNvSpPr txBox="1"/>
          <p:nvPr/>
        </p:nvSpPr>
        <p:spPr>
          <a:xfrm>
            <a:off x="2473560" y="4402361"/>
            <a:ext cx="916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Center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2" name="图片 31">
            <a:extLst>
              <a:ext uri="{FF2B5EF4-FFF2-40B4-BE49-F238E27FC236}">
                <a16:creationId xmlns:a16="http://schemas.microsoft.com/office/drawing/2014/main" id="{0292E5ED-4F83-4E40-AADF-0BC28C4189B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895" b="10526"/>
          <a:stretch/>
        </p:blipFill>
        <p:spPr>
          <a:xfrm>
            <a:off x="825170" y="1662045"/>
            <a:ext cx="1224136" cy="1224135"/>
          </a:xfrm>
          <a:prstGeom prst="rect">
            <a:avLst/>
          </a:prstGeom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54BACC11-845B-4F1D-8EE6-B66922D5458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03" t="17988" r="29075" b="18577"/>
          <a:stretch/>
        </p:blipFill>
        <p:spPr>
          <a:xfrm>
            <a:off x="2300081" y="1651492"/>
            <a:ext cx="1224136" cy="1237755"/>
          </a:xfrm>
          <a:prstGeom prst="rect">
            <a:avLst/>
          </a:prstGeom>
        </p:spPr>
      </p:pic>
      <p:sp>
        <p:nvSpPr>
          <p:cNvPr id="36" name="文本框 35">
            <a:extLst>
              <a:ext uri="{FF2B5EF4-FFF2-40B4-BE49-F238E27FC236}">
                <a16:creationId xmlns:a16="http://schemas.microsoft.com/office/drawing/2014/main" id="{5DBE726B-55D4-4F1A-B710-683A036E6C3F}"/>
              </a:ext>
            </a:extLst>
          </p:cNvPr>
          <p:cNvSpPr txBox="1"/>
          <p:nvPr/>
        </p:nvSpPr>
        <p:spPr>
          <a:xfrm>
            <a:off x="1102850" y="2889456"/>
            <a:ext cx="668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Ship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7FB1E188-C472-4BE2-8B3C-8BCAB1A8394E}"/>
              </a:ext>
            </a:extLst>
          </p:cNvPr>
          <p:cNvSpPr txBox="1"/>
          <p:nvPr/>
        </p:nvSpPr>
        <p:spPr>
          <a:xfrm>
            <a:off x="2273143" y="2886180"/>
            <a:ext cx="1199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Buildings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4B6EB8E6-6035-4DAE-BC1C-C33F546D7F4C}"/>
              </a:ext>
            </a:extLst>
          </p:cNvPr>
          <p:cNvSpPr txBox="1"/>
          <p:nvPr/>
        </p:nvSpPr>
        <p:spPr>
          <a:xfrm>
            <a:off x="3486944" y="1927029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自然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图像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3484CA35-D243-420E-869F-2DB0D5459A60}"/>
              </a:ext>
            </a:extLst>
          </p:cNvPr>
          <p:cNvSpPr txBox="1"/>
          <p:nvPr/>
        </p:nvSpPr>
        <p:spPr>
          <a:xfrm>
            <a:off x="3532765" y="3485636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遥感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图像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AFAC1F8D-D28F-4268-98D2-1BCD3CF7687E}"/>
              </a:ext>
            </a:extLst>
          </p:cNvPr>
          <p:cNvSpPr/>
          <p:nvPr/>
        </p:nvSpPr>
        <p:spPr>
          <a:xfrm>
            <a:off x="873004" y="4786085"/>
            <a:ext cx="4572000" cy="1705403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地物种类多；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俯瞰视角，空间模型更加复杂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高类内差异；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低类内相似；</a:t>
            </a:r>
          </a:p>
        </p:txBody>
      </p:sp>
      <p:pic>
        <p:nvPicPr>
          <p:cNvPr id="43" name="图片 42">
            <a:extLst>
              <a:ext uri="{FF2B5EF4-FFF2-40B4-BE49-F238E27FC236}">
                <a16:creationId xmlns:a16="http://schemas.microsoft.com/office/drawing/2014/main" id="{2683E53C-87AA-48B7-931E-E59F68C0191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64368" y="1946978"/>
            <a:ext cx="4598185" cy="2427105"/>
          </a:xfrm>
          <a:prstGeom prst="rect">
            <a:avLst/>
          </a:prstGeom>
        </p:spPr>
      </p:pic>
      <p:sp>
        <p:nvSpPr>
          <p:cNvPr id="44" name="矩形 43">
            <a:extLst>
              <a:ext uri="{FF2B5EF4-FFF2-40B4-BE49-F238E27FC236}">
                <a16:creationId xmlns:a16="http://schemas.microsoft.com/office/drawing/2014/main" id="{0639BE40-E203-424E-8D53-5635046F5E1A}"/>
              </a:ext>
            </a:extLst>
          </p:cNvPr>
          <p:cNvSpPr/>
          <p:nvPr/>
        </p:nvSpPr>
        <p:spPr>
          <a:xfrm>
            <a:off x="4996105" y="4342294"/>
            <a:ext cx="140537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30</a:t>
            </a:r>
            <a:r>
              <a:rPr kumimoji="1"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米分辨率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94087E83-C0EF-4546-BAFB-F775A76FCA08}"/>
              </a:ext>
            </a:extLst>
          </p:cNvPr>
          <p:cNvSpPr/>
          <p:nvPr/>
        </p:nvSpPr>
        <p:spPr>
          <a:xfrm>
            <a:off x="6943214" y="4374569"/>
            <a:ext cx="14334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2.4</a:t>
            </a:r>
            <a:r>
              <a:rPr kumimoji="1"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米分辨率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8E1D0A9F-3CB3-4F10-A2B9-3A7E0F4C7D41}"/>
              </a:ext>
            </a:extLst>
          </p:cNvPr>
          <p:cNvSpPr/>
          <p:nvPr/>
        </p:nvSpPr>
        <p:spPr>
          <a:xfrm>
            <a:off x="4882177" y="4681212"/>
            <a:ext cx="3762568" cy="8744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地物和背景展现更多细节展现；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A52EFB67-2579-49E7-94AF-7985ECA66361}"/>
              </a:ext>
            </a:extLst>
          </p:cNvPr>
          <p:cNvSpPr txBox="1"/>
          <p:nvPr/>
        </p:nvSpPr>
        <p:spPr>
          <a:xfrm>
            <a:off x="447921" y="1132146"/>
            <a:ext cx="2236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与自然图像相比：</a:t>
            </a:r>
          </a:p>
        </p:txBody>
      </p:sp>
    </p:spTree>
    <p:extLst>
      <p:ext uri="{BB962C8B-B14F-4D97-AF65-F5344CB8AC3E}">
        <p14:creationId xmlns:p14="http://schemas.microsoft.com/office/powerpoint/2010/main" val="2625697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4824DC7-092E-42B2-8BB5-D513C40DF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7</a:t>
            </a:fld>
            <a:endParaRPr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52623EF-7117-4419-9FF2-F2C2D3E67F75}"/>
              </a:ext>
            </a:extLst>
          </p:cNvPr>
          <p:cNvSpPr/>
          <p:nvPr/>
        </p:nvSpPr>
        <p:spPr>
          <a:xfrm>
            <a:off x="183402" y="6450675"/>
            <a:ext cx="8977004" cy="430887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Xueyuan Dai, </a:t>
            </a:r>
            <a:r>
              <a:rPr lang="en-US" altLang="zh-CN" sz="11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Xiaofeng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Wu, Bin Wang, Liming Zhang: </a:t>
            </a:r>
            <a:r>
              <a:rPr lang="en-US" altLang="zh-CN" sz="11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Semisupervised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Scene Classification for Remote Sensing Images: A Method Based on Convolutional Neural Networks and Ensemble Learning. IEEE </a:t>
            </a:r>
            <a:r>
              <a:rPr lang="en-US" altLang="zh-CN" sz="11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Geosci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 Remote Sensing Lett. 16(6): 869-873 (2019)</a:t>
            </a:r>
            <a:endParaRPr lang="zh-CN" altLang="en-US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4DC7A060-5DE6-425D-8567-5D589D893B61}"/>
              </a:ext>
            </a:extLst>
          </p:cNvPr>
          <p:cNvGrpSpPr/>
          <p:nvPr/>
        </p:nvGrpSpPr>
        <p:grpSpPr>
          <a:xfrm>
            <a:off x="1259632" y="1168702"/>
            <a:ext cx="2549263" cy="2504758"/>
            <a:chOff x="1169779" y="1350326"/>
            <a:chExt cx="2549263" cy="2504758"/>
          </a:xfrm>
        </p:grpSpPr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CEB21411-5B60-495E-BEB5-5896E0957863}"/>
                </a:ext>
              </a:extLst>
            </p:cNvPr>
            <p:cNvSpPr txBox="1"/>
            <p:nvPr/>
          </p:nvSpPr>
          <p:spPr>
            <a:xfrm>
              <a:off x="1259632" y="3516530"/>
              <a:ext cx="236955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AID:</a:t>
              </a: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30</a:t>
              </a: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类共</a:t>
              </a:r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10,000</a:t>
              </a: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图像</a:t>
              </a:r>
            </a:p>
          </p:txBody>
        </p:sp>
        <p:pic>
          <p:nvPicPr>
            <p:cNvPr id="43" name="图片 42">
              <a:extLst>
                <a:ext uri="{FF2B5EF4-FFF2-40B4-BE49-F238E27FC236}">
                  <a16:creationId xmlns:a16="http://schemas.microsoft.com/office/drawing/2014/main" id="{CE9953C6-F75A-456B-A4A0-6AF444B204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69779" y="1350326"/>
              <a:ext cx="2549263" cy="2114806"/>
            </a:xfrm>
            <a:prstGeom prst="rect">
              <a:avLst/>
            </a:prstGeom>
          </p:spPr>
        </p:pic>
      </p:grpSp>
      <p:pic>
        <p:nvPicPr>
          <p:cNvPr id="49" name="图片 48">
            <a:extLst>
              <a:ext uri="{FF2B5EF4-FFF2-40B4-BE49-F238E27FC236}">
                <a16:creationId xmlns:a16="http://schemas.microsoft.com/office/drawing/2014/main" id="{228994F9-0FAD-4254-8BD0-C7C1959791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29" t="4370" r="6789" b="3873"/>
          <a:stretch/>
        </p:blipFill>
        <p:spPr>
          <a:xfrm>
            <a:off x="4770328" y="1048350"/>
            <a:ext cx="3046543" cy="2369533"/>
          </a:xfrm>
          <a:prstGeom prst="rect">
            <a:avLst/>
          </a:prstGeom>
        </p:spPr>
      </p:pic>
      <p:graphicFrame>
        <p:nvGraphicFramePr>
          <p:cNvPr id="28" name="表格 6">
            <a:extLst>
              <a:ext uri="{FF2B5EF4-FFF2-40B4-BE49-F238E27FC236}">
                <a16:creationId xmlns:a16="http://schemas.microsoft.com/office/drawing/2014/main" id="{CF900EFB-74F7-401F-8DDB-A0221A10A79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10554452"/>
              </p:ext>
            </p:extLst>
          </p:nvPr>
        </p:nvGraphicFramePr>
        <p:xfrm>
          <a:off x="724049" y="3853668"/>
          <a:ext cx="3748072" cy="167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5217">
                  <a:extLst>
                    <a:ext uri="{9D8B030D-6E8A-4147-A177-3AD203B41FA5}">
                      <a16:colId xmlns:a16="http://schemas.microsoft.com/office/drawing/2014/main" val="711328126"/>
                    </a:ext>
                  </a:extLst>
                </a:gridCol>
                <a:gridCol w="1842855">
                  <a:extLst>
                    <a:ext uri="{9D8B030D-6E8A-4147-A177-3AD203B41FA5}">
                      <a16:colId xmlns:a16="http://schemas.microsoft.com/office/drawing/2014/main" val="3990599154"/>
                    </a:ext>
                  </a:extLst>
                </a:gridCol>
              </a:tblGrid>
              <a:tr h="323598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数据集名称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类别及图像数量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0598620"/>
                  </a:ext>
                </a:extLst>
              </a:tr>
              <a:tr h="32359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AID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30</a:t>
                      </a:r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类</a:t>
                      </a:r>
                      <a:r>
                        <a:rPr lang="en-US" altLang="zh-CN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, </a:t>
                      </a:r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共</a:t>
                      </a:r>
                      <a:r>
                        <a:rPr lang="en-US" altLang="zh-CN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10,000</a:t>
                      </a:r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7116981"/>
                  </a:ext>
                </a:extLst>
              </a:tr>
              <a:tr h="32359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NWPU-RESISC45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45</a:t>
                      </a:r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类</a:t>
                      </a:r>
                      <a:r>
                        <a:rPr lang="en-US" altLang="zh-CN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, </a:t>
                      </a:r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共</a:t>
                      </a:r>
                      <a:r>
                        <a:rPr lang="en-US" altLang="zh-CN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31,500</a:t>
                      </a:r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6813547"/>
                  </a:ext>
                </a:extLst>
              </a:tr>
              <a:tr h="32359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PatternNet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38</a:t>
                      </a:r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类</a:t>
                      </a:r>
                      <a:r>
                        <a:rPr lang="en-US" altLang="zh-CN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, </a:t>
                      </a:r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共</a:t>
                      </a:r>
                      <a:r>
                        <a:rPr lang="en-US" altLang="zh-CN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30,400</a:t>
                      </a:r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211851"/>
                  </a:ext>
                </a:extLst>
              </a:tr>
              <a:tr h="32359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RSD46-WHU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46</a:t>
                      </a:r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类</a:t>
                      </a:r>
                      <a:r>
                        <a:rPr lang="en-US" altLang="zh-CN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, </a:t>
                      </a:r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共</a:t>
                      </a:r>
                      <a:r>
                        <a:rPr lang="en-US" altLang="zh-CN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11,7000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0798236"/>
                  </a:ext>
                </a:extLst>
              </a:tr>
            </a:tbl>
          </a:graphicData>
        </a:graphic>
      </p:graphicFrame>
      <p:sp>
        <p:nvSpPr>
          <p:cNvPr id="31" name="标题 1">
            <a:extLst>
              <a:ext uri="{FF2B5EF4-FFF2-40B4-BE49-F238E27FC236}">
                <a16:creationId xmlns:a16="http://schemas.microsoft.com/office/drawing/2014/main" id="{A668CD4D-EB06-4059-94F1-D2C95AE23935}"/>
              </a:ext>
            </a:extLst>
          </p:cNvPr>
          <p:cNvSpPr txBox="1">
            <a:spLocks/>
          </p:cNvSpPr>
          <p:nvPr/>
        </p:nvSpPr>
        <p:spPr>
          <a:xfrm>
            <a:off x="462349" y="-6972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10000"/>
              </a:lnSpc>
              <a:spcBef>
                <a:spcPts val="1200"/>
              </a:spcBef>
            </a:pP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itchFamily="18" charset="0"/>
              </a:rPr>
              <a:t>二</a:t>
            </a:r>
            <a:r>
              <a:rPr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itchFamily="18" charset="0"/>
              </a:rPr>
              <a:t>. </a:t>
            </a: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itchFamily="18" charset="0"/>
              </a:rPr>
              <a:t>研究问题</a:t>
            </a:r>
            <a:endParaRPr lang="en-US" altLang="zh-CN" b="1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itchFamily="18" charset="0"/>
            </a:endParaRPr>
          </a:p>
        </p:txBody>
      </p:sp>
      <p:cxnSp>
        <p:nvCxnSpPr>
          <p:cNvPr id="32" name="直接连接符 10">
            <a:extLst>
              <a:ext uri="{FF2B5EF4-FFF2-40B4-BE49-F238E27FC236}">
                <a16:creationId xmlns:a16="http://schemas.microsoft.com/office/drawing/2014/main" id="{835001C9-8851-421B-BE86-B79E036A9EA6}"/>
              </a:ext>
            </a:extLst>
          </p:cNvPr>
          <p:cNvCxnSpPr/>
          <p:nvPr/>
        </p:nvCxnSpPr>
        <p:spPr>
          <a:xfrm>
            <a:off x="533400" y="944563"/>
            <a:ext cx="5105400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11">
            <a:extLst>
              <a:ext uri="{FF2B5EF4-FFF2-40B4-BE49-F238E27FC236}">
                <a16:creationId xmlns:a16="http://schemas.microsoft.com/office/drawing/2014/main" id="{0F667168-3803-45DE-B179-AF76B1FFD9F3}"/>
              </a:ext>
            </a:extLst>
          </p:cNvPr>
          <p:cNvCxnSpPr/>
          <p:nvPr/>
        </p:nvCxnSpPr>
        <p:spPr>
          <a:xfrm>
            <a:off x="533400" y="908720"/>
            <a:ext cx="5102225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33">
            <a:extLst>
              <a:ext uri="{FF2B5EF4-FFF2-40B4-BE49-F238E27FC236}">
                <a16:creationId xmlns:a16="http://schemas.microsoft.com/office/drawing/2014/main" id="{0B3DB42D-2F8B-4482-93E9-F087C2AA06FA}"/>
              </a:ext>
            </a:extLst>
          </p:cNvPr>
          <p:cNvSpPr txBox="1"/>
          <p:nvPr/>
        </p:nvSpPr>
        <p:spPr>
          <a:xfrm>
            <a:off x="4727302" y="4015750"/>
            <a:ext cx="379818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样本数量同样影响着遥感领域的任务；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遥感图像的数据集与自然图像存在不小的差距。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2524AB9E-99BD-4E68-9A62-D04AB5FDBAC6}"/>
              </a:ext>
            </a:extLst>
          </p:cNvPr>
          <p:cNvSpPr txBox="1"/>
          <p:nvPr/>
        </p:nvSpPr>
        <p:spPr>
          <a:xfrm>
            <a:off x="4513654" y="3406491"/>
            <a:ext cx="3877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对于不同的模型，在不同样本量条件下，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分类精度的变化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D06BE79B-44F0-4620-9BC1-09BEC2A43625}"/>
              </a:ext>
            </a:extLst>
          </p:cNvPr>
          <p:cNvSpPr txBox="1"/>
          <p:nvPr/>
        </p:nvSpPr>
        <p:spPr>
          <a:xfrm>
            <a:off x="4400996" y="1727090"/>
            <a:ext cx="369332" cy="99803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精确度（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%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F58F1234-363E-4982-8228-8AEF7C7EEA19}"/>
              </a:ext>
            </a:extLst>
          </p:cNvPr>
          <p:cNvSpPr txBox="1"/>
          <p:nvPr/>
        </p:nvSpPr>
        <p:spPr>
          <a:xfrm>
            <a:off x="462349" y="5590261"/>
            <a:ext cx="74550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提出两种方法来解决小样本问题：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281DDD75-F947-44F9-B1B1-067A9F705AE8}"/>
              </a:ext>
            </a:extLst>
          </p:cNvPr>
          <p:cNvSpPr txBox="1"/>
          <p:nvPr/>
        </p:nvSpPr>
        <p:spPr>
          <a:xfrm>
            <a:off x="1081679" y="6033482"/>
            <a:ext cx="3344762" cy="707886"/>
          </a:xfrm>
          <a:prstGeom prst="rect">
            <a:avLst/>
          </a:prstGeom>
          <a:solidFill>
            <a:srgbClr val="00349A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 </a:t>
            </a:r>
            <a:r>
              <a:rPr lang="zh-CN" altLang="en-US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基于深度特征的半监督样本标注框架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55BFB852-F51E-4865-A870-3932B7345C29}"/>
              </a:ext>
            </a:extLst>
          </p:cNvPr>
          <p:cNvSpPr txBox="1"/>
          <p:nvPr/>
        </p:nvSpPr>
        <p:spPr>
          <a:xfrm>
            <a:off x="5007658" y="6033039"/>
            <a:ext cx="2948718" cy="707886"/>
          </a:xfrm>
          <a:prstGeom prst="rect">
            <a:avLst/>
          </a:prstGeom>
          <a:solidFill>
            <a:srgbClr val="00349A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</a:t>
            </a:r>
            <a:r>
              <a:rPr lang="zh-CN" altLang="en-US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基于生成对抗网络样本增强方法</a:t>
            </a:r>
          </a:p>
        </p:txBody>
      </p:sp>
    </p:spTree>
    <p:extLst>
      <p:ext uri="{BB962C8B-B14F-4D97-AF65-F5344CB8AC3E}">
        <p14:creationId xmlns:p14="http://schemas.microsoft.com/office/powerpoint/2010/main" val="1644363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6" grpId="0"/>
      <p:bldP spid="15" grpId="0"/>
      <p:bldP spid="16" grpId="0" animBg="1"/>
      <p:bldP spid="1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标题 1">
            <a:extLst>
              <a:ext uri="{FF2B5EF4-FFF2-40B4-BE49-F238E27FC236}">
                <a16:creationId xmlns:a16="http://schemas.microsoft.com/office/drawing/2014/main" id="{EBE77C35-DCF8-4536-A72E-FBF712A30F24}"/>
              </a:ext>
            </a:extLst>
          </p:cNvPr>
          <p:cNvSpPr txBox="1">
            <a:spLocks/>
          </p:cNvSpPr>
          <p:nvPr/>
        </p:nvSpPr>
        <p:spPr>
          <a:xfrm>
            <a:off x="462349" y="-6972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10000"/>
              </a:lnSpc>
              <a:spcBef>
                <a:spcPts val="1200"/>
              </a:spcBef>
            </a:pP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itchFamily="18" charset="0"/>
              </a:rPr>
              <a:t>三</a:t>
            </a:r>
            <a:r>
              <a:rPr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itchFamily="18" charset="0"/>
              </a:rPr>
              <a:t>. </a:t>
            </a: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itchFamily="18" charset="0"/>
              </a:rPr>
              <a:t>研究方法</a:t>
            </a:r>
            <a:endParaRPr lang="en-US" altLang="zh-CN" b="1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itchFamily="18" charset="0"/>
            </a:endParaRPr>
          </a:p>
        </p:txBody>
      </p:sp>
      <p:cxnSp>
        <p:nvCxnSpPr>
          <p:cNvPr id="16" name="直接连接符 10">
            <a:extLst>
              <a:ext uri="{FF2B5EF4-FFF2-40B4-BE49-F238E27FC236}">
                <a16:creationId xmlns:a16="http://schemas.microsoft.com/office/drawing/2014/main" id="{709F6042-CA08-4226-B54F-69B10A06DAA2}"/>
              </a:ext>
            </a:extLst>
          </p:cNvPr>
          <p:cNvCxnSpPr/>
          <p:nvPr/>
        </p:nvCxnSpPr>
        <p:spPr>
          <a:xfrm>
            <a:off x="533400" y="944563"/>
            <a:ext cx="5105400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1">
            <a:extLst>
              <a:ext uri="{FF2B5EF4-FFF2-40B4-BE49-F238E27FC236}">
                <a16:creationId xmlns:a16="http://schemas.microsoft.com/office/drawing/2014/main" id="{9DFA1268-D474-433B-AE8F-658CA580AE53}"/>
              </a:ext>
            </a:extLst>
          </p:cNvPr>
          <p:cNvCxnSpPr/>
          <p:nvPr/>
        </p:nvCxnSpPr>
        <p:spPr>
          <a:xfrm>
            <a:off x="533400" y="908720"/>
            <a:ext cx="5102225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2891D70E-F663-42BA-9912-0F6A721B9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8</a:t>
            </a:fld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11D091C1-3454-46B6-9243-922F3B97B180}"/>
              </a:ext>
            </a:extLst>
          </p:cNvPr>
          <p:cNvSpPr/>
          <p:nvPr/>
        </p:nvSpPr>
        <p:spPr>
          <a:xfrm>
            <a:off x="5829580" y="6330739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本方法主要流程</a:t>
            </a:r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88B68ADC-019C-440C-A0B2-B00E63B5C176}"/>
              </a:ext>
            </a:extLst>
          </p:cNvPr>
          <p:cNvSpPr txBox="1"/>
          <p:nvPr/>
        </p:nvSpPr>
        <p:spPr>
          <a:xfrm>
            <a:off x="360998" y="1782558"/>
            <a:ext cx="39207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思路：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利用海量无标注样本，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训练模型提升分类能力。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BFB42DAC-17C2-4F8D-AE7C-09EAC21CAC0D}"/>
              </a:ext>
            </a:extLst>
          </p:cNvPr>
          <p:cNvGrpSpPr/>
          <p:nvPr/>
        </p:nvGrpSpPr>
        <p:grpSpPr>
          <a:xfrm>
            <a:off x="4603686" y="944562"/>
            <a:ext cx="4443153" cy="5436765"/>
            <a:chOff x="4572000" y="960455"/>
            <a:chExt cx="4077964" cy="5007388"/>
          </a:xfrm>
        </p:grpSpPr>
        <p:sp>
          <p:nvSpPr>
            <p:cNvPr id="19" name="AutoShape 3">
              <a:extLst>
                <a:ext uri="{FF2B5EF4-FFF2-40B4-BE49-F238E27FC236}">
                  <a16:creationId xmlns:a16="http://schemas.microsoft.com/office/drawing/2014/main" id="{3370EC08-A10F-4142-A3C7-0DCF58B03BD4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4572000" y="960455"/>
              <a:ext cx="4077964" cy="50073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20" name="Group 205">
              <a:extLst>
                <a:ext uri="{FF2B5EF4-FFF2-40B4-BE49-F238E27FC236}">
                  <a16:creationId xmlns:a16="http://schemas.microsoft.com/office/drawing/2014/main" id="{70D06C4E-CC77-42A9-BE5E-030260C4C29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80218" y="2425822"/>
              <a:ext cx="2100484" cy="2582903"/>
              <a:chOff x="2704" y="1504"/>
              <a:chExt cx="1278" cy="1500"/>
            </a:xfrm>
          </p:grpSpPr>
          <p:sp>
            <p:nvSpPr>
              <p:cNvPr id="99" name="Rectangle 5">
                <a:extLst>
                  <a:ext uri="{FF2B5EF4-FFF2-40B4-BE49-F238E27FC236}">
                    <a16:creationId xmlns:a16="http://schemas.microsoft.com/office/drawing/2014/main" id="{4A1F30D4-11C1-4C7F-8289-5B9BDAC9A1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0" y="1510"/>
                <a:ext cx="218" cy="1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训练集</a:t>
                </a:r>
                <a:endParaRPr kumimoji="0" lang="zh-CN" altLang="zh-CN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00" name="Freeform 6">
                <a:extLst>
                  <a:ext uri="{FF2B5EF4-FFF2-40B4-BE49-F238E27FC236}">
                    <a16:creationId xmlns:a16="http://schemas.microsoft.com/office/drawing/2014/main" id="{3B7B6174-DC54-403C-BC70-838A0B9677C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704" y="1504"/>
                <a:ext cx="1278" cy="530"/>
              </a:xfrm>
              <a:custGeom>
                <a:avLst/>
                <a:gdLst>
                  <a:gd name="T0" fmla="*/ 0 w 7291"/>
                  <a:gd name="T1" fmla="*/ 931 h 3027"/>
                  <a:gd name="T2" fmla="*/ 68 w 7291"/>
                  <a:gd name="T3" fmla="*/ 486 h 3027"/>
                  <a:gd name="T4" fmla="*/ 0 w 7291"/>
                  <a:gd name="T5" fmla="*/ 1251 h 3027"/>
                  <a:gd name="T6" fmla="*/ 32 w 7291"/>
                  <a:gd name="T7" fmla="*/ 2051 h 3027"/>
                  <a:gd name="T8" fmla="*/ 64 w 7291"/>
                  <a:gd name="T9" fmla="*/ 2339 h 3027"/>
                  <a:gd name="T10" fmla="*/ 32 w 7291"/>
                  <a:gd name="T11" fmla="*/ 2307 h 3027"/>
                  <a:gd name="T12" fmla="*/ 144 w 7291"/>
                  <a:gd name="T13" fmla="*/ 2767 h 3027"/>
                  <a:gd name="T14" fmla="*/ 262 w 7291"/>
                  <a:gd name="T15" fmla="*/ 2885 h 3027"/>
                  <a:gd name="T16" fmla="*/ 347 w 7291"/>
                  <a:gd name="T17" fmla="*/ 2997 h 3027"/>
                  <a:gd name="T18" fmla="*/ 154 w 7291"/>
                  <a:gd name="T19" fmla="*/ 2879 h 3027"/>
                  <a:gd name="T20" fmla="*/ 40 w 7291"/>
                  <a:gd name="T21" fmla="*/ 2710 h 3027"/>
                  <a:gd name="T22" fmla="*/ 673 w 7291"/>
                  <a:gd name="T23" fmla="*/ 2963 h 3027"/>
                  <a:gd name="T24" fmla="*/ 641 w 7291"/>
                  <a:gd name="T25" fmla="*/ 2995 h 3027"/>
                  <a:gd name="T26" fmla="*/ 1441 w 7291"/>
                  <a:gd name="T27" fmla="*/ 3027 h 3027"/>
                  <a:gd name="T28" fmla="*/ 1761 w 7291"/>
                  <a:gd name="T29" fmla="*/ 2963 h 3027"/>
                  <a:gd name="T30" fmla="*/ 1761 w 7291"/>
                  <a:gd name="T31" fmla="*/ 2963 h 3027"/>
                  <a:gd name="T32" fmla="*/ 2081 w 7291"/>
                  <a:gd name="T33" fmla="*/ 3027 h 3027"/>
                  <a:gd name="T34" fmla="*/ 2881 w 7291"/>
                  <a:gd name="T35" fmla="*/ 2995 h 3027"/>
                  <a:gd name="T36" fmla="*/ 3169 w 7291"/>
                  <a:gd name="T37" fmla="*/ 2963 h 3027"/>
                  <a:gd name="T38" fmla="*/ 3137 w 7291"/>
                  <a:gd name="T39" fmla="*/ 2995 h 3027"/>
                  <a:gd name="T40" fmla="*/ 3937 w 7291"/>
                  <a:gd name="T41" fmla="*/ 3027 h 3027"/>
                  <a:gd name="T42" fmla="*/ 4705 w 7291"/>
                  <a:gd name="T43" fmla="*/ 2963 h 3027"/>
                  <a:gd name="T44" fmla="*/ 4257 w 7291"/>
                  <a:gd name="T45" fmla="*/ 2963 h 3027"/>
                  <a:gd name="T46" fmla="*/ 5025 w 7291"/>
                  <a:gd name="T47" fmla="*/ 3027 h 3027"/>
                  <a:gd name="T48" fmla="*/ 5825 w 7291"/>
                  <a:gd name="T49" fmla="*/ 2995 h 3027"/>
                  <a:gd name="T50" fmla="*/ 6113 w 7291"/>
                  <a:gd name="T51" fmla="*/ 2963 h 3027"/>
                  <a:gd name="T52" fmla="*/ 6081 w 7291"/>
                  <a:gd name="T53" fmla="*/ 2995 h 3027"/>
                  <a:gd name="T54" fmla="*/ 6863 w 7291"/>
                  <a:gd name="T55" fmla="*/ 2955 h 3027"/>
                  <a:gd name="T56" fmla="*/ 6876 w 7291"/>
                  <a:gd name="T57" fmla="*/ 3017 h 3027"/>
                  <a:gd name="T58" fmla="*/ 7123 w 7291"/>
                  <a:gd name="T59" fmla="*/ 2798 h 3027"/>
                  <a:gd name="T60" fmla="*/ 7127 w 7291"/>
                  <a:gd name="T61" fmla="*/ 2843 h 3027"/>
                  <a:gd name="T62" fmla="*/ 7259 w 7291"/>
                  <a:gd name="T63" fmla="*/ 2045 h 3027"/>
                  <a:gd name="T64" fmla="*/ 7226 w 7291"/>
                  <a:gd name="T65" fmla="*/ 2522 h 3027"/>
                  <a:gd name="T66" fmla="*/ 7291 w 7291"/>
                  <a:gd name="T67" fmla="*/ 1757 h 3027"/>
                  <a:gd name="T68" fmla="*/ 7259 w 7291"/>
                  <a:gd name="T69" fmla="*/ 957 h 3027"/>
                  <a:gd name="T70" fmla="*/ 7227 w 7291"/>
                  <a:gd name="T71" fmla="*/ 669 h 3027"/>
                  <a:gd name="T72" fmla="*/ 7259 w 7291"/>
                  <a:gd name="T73" fmla="*/ 701 h 3027"/>
                  <a:gd name="T74" fmla="*/ 7148 w 7291"/>
                  <a:gd name="T75" fmla="*/ 262 h 3027"/>
                  <a:gd name="T76" fmla="*/ 7030 w 7291"/>
                  <a:gd name="T77" fmla="*/ 144 h 3027"/>
                  <a:gd name="T78" fmla="*/ 6925 w 7291"/>
                  <a:gd name="T79" fmla="*/ 25 h 3027"/>
                  <a:gd name="T80" fmla="*/ 7066 w 7291"/>
                  <a:gd name="T81" fmla="*/ 91 h 3027"/>
                  <a:gd name="T82" fmla="*/ 7250 w 7291"/>
                  <a:gd name="T83" fmla="*/ 313 h 3027"/>
                  <a:gd name="T84" fmla="*/ 6598 w 7291"/>
                  <a:gd name="T85" fmla="*/ 64 h 3027"/>
                  <a:gd name="T86" fmla="*/ 6630 w 7291"/>
                  <a:gd name="T87" fmla="*/ 32 h 3027"/>
                  <a:gd name="T88" fmla="*/ 5830 w 7291"/>
                  <a:gd name="T89" fmla="*/ 0 h 3027"/>
                  <a:gd name="T90" fmla="*/ 5510 w 7291"/>
                  <a:gd name="T91" fmla="*/ 64 h 3027"/>
                  <a:gd name="T92" fmla="*/ 5510 w 7291"/>
                  <a:gd name="T93" fmla="*/ 64 h 3027"/>
                  <a:gd name="T94" fmla="*/ 5190 w 7291"/>
                  <a:gd name="T95" fmla="*/ 0 h 3027"/>
                  <a:gd name="T96" fmla="*/ 4390 w 7291"/>
                  <a:gd name="T97" fmla="*/ 32 h 3027"/>
                  <a:gd name="T98" fmla="*/ 4102 w 7291"/>
                  <a:gd name="T99" fmla="*/ 64 h 3027"/>
                  <a:gd name="T100" fmla="*/ 4134 w 7291"/>
                  <a:gd name="T101" fmla="*/ 32 h 3027"/>
                  <a:gd name="T102" fmla="*/ 3334 w 7291"/>
                  <a:gd name="T103" fmla="*/ 0 h 3027"/>
                  <a:gd name="T104" fmla="*/ 2566 w 7291"/>
                  <a:gd name="T105" fmla="*/ 64 h 3027"/>
                  <a:gd name="T106" fmla="*/ 3014 w 7291"/>
                  <a:gd name="T107" fmla="*/ 64 h 3027"/>
                  <a:gd name="T108" fmla="*/ 2246 w 7291"/>
                  <a:gd name="T109" fmla="*/ 0 h 3027"/>
                  <a:gd name="T110" fmla="*/ 1446 w 7291"/>
                  <a:gd name="T111" fmla="*/ 32 h 3027"/>
                  <a:gd name="T112" fmla="*/ 1158 w 7291"/>
                  <a:gd name="T113" fmla="*/ 64 h 3027"/>
                  <a:gd name="T114" fmla="*/ 1190 w 7291"/>
                  <a:gd name="T115" fmla="*/ 32 h 3027"/>
                  <a:gd name="T116" fmla="*/ 429 w 7291"/>
                  <a:gd name="T117" fmla="*/ 73 h 3027"/>
                  <a:gd name="T118" fmla="*/ 410 w 7291"/>
                  <a:gd name="T119" fmla="*/ 12 h 3027"/>
                  <a:gd name="T120" fmla="*/ 838 w 7291"/>
                  <a:gd name="T121" fmla="*/ 64 h 3027"/>
                  <a:gd name="T122" fmla="*/ 107 w 7291"/>
                  <a:gd name="T123" fmla="*/ 206 h 30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7291" h="3027">
                    <a:moveTo>
                      <a:pt x="68" y="486"/>
                    </a:moveTo>
                    <a:lnTo>
                      <a:pt x="64" y="520"/>
                    </a:lnTo>
                    <a:lnTo>
                      <a:pt x="64" y="931"/>
                    </a:lnTo>
                    <a:cubicBezTo>
                      <a:pt x="64" y="949"/>
                      <a:pt x="50" y="963"/>
                      <a:pt x="32" y="963"/>
                    </a:cubicBezTo>
                    <a:cubicBezTo>
                      <a:pt x="15" y="963"/>
                      <a:pt x="0" y="949"/>
                      <a:pt x="0" y="931"/>
                    </a:cubicBezTo>
                    <a:lnTo>
                      <a:pt x="1" y="513"/>
                    </a:lnTo>
                    <a:lnTo>
                      <a:pt x="4" y="480"/>
                    </a:lnTo>
                    <a:lnTo>
                      <a:pt x="4" y="480"/>
                    </a:lnTo>
                    <a:cubicBezTo>
                      <a:pt x="6" y="462"/>
                      <a:pt x="22" y="449"/>
                      <a:pt x="39" y="451"/>
                    </a:cubicBezTo>
                    <a:cubicBezTo>
                      <a:pt x="57" y="453"/>
                      <a:pt x="70" y="469"/>
                      <a:pt x="68" y="486"/>
                    </a:cubicBezTo>
                    <a:close/>
                    <a:moveTo>
                      <a:pt x="64" y="1251"/>
                    </a:moveTo>
                    <a:lnTo>
                      <a:pt x="64" y="1251"/>
                    </a:lnTo>
                    <a:cubicBezTo>
                      <a:pt x="64" y="1269"/>
                      <a:pt x="50" y="1283"/>
                      <a:pt x="32" y="1283"/>
                    </a:cubicBezTo>
                    <a:cubicBezTo>
                      <a:pt x="15" y="1283"/>
                      <a:pt x="0" y="1269"/>
                      <a:pt x="0" y="1251"/>
                    </a:cubicBezTo>
                    <a:lnTo>
                      <a:pt x="0" y="1251"/>
                    </a:lnTo>
                    <a:cubicBezTo>
                      <a:pt x="0" y="1233"/>
                      <a:pt x="15" y="1219"/>
                      <a:pt x="32" y="1219"/>
                    </a:cubicBezTo>
                    <a:cubicBezTo>
                      <a:pt x="50" y="1219"/>
                      <a:pt x="64" y="1233"/>
                      <a:pt x="64" y="1251"/>
                    </a:cubicBezTo>
                    <a:close/>
                    <a:moveTo>
                      <a:pt x="64" y="1571"/>
                    </a:moveTo>
                    <a:lnTo>
                      <a:pt x="64" y="2019"/>
                    </a:lnTo>
                    <a:cubicBezTo>
                      <a:pt x="64" y="2037"/>
                      <a:pt x="50" y="2051"/>
                      <a:pt x="32" y="2051"/>
                    </a:cubicBezTo>
                    <a:cubicBezTo>
                      <a:pt x="15" y="2051"/>
                      <a:pt x="0" y="2037"/>
                      <a:pt x="0" y="2019"/>
                    </a:cubicBezTo>
                    <a:lnTo>
                      <a:pt x="0" y="1571"/>
                    </a:lnTo>
                    <a:cubicBezTo>
                      <a:pt x="0" y="1553"/>
                      <a:pt x="15" y="1539"/>
                      <a:pt x="32" y="1539"/>
                    </a:cubicBezTo>
                    <a:cubicBezTo>
                      <a:pt x="50" y="1539"/>
                      <a:pt x="64" y="1553"/>
                      <a:pt x="64" y="1571"/>
                    </a:cubicBezTo>
                    <a:close/>
                    <a:moveTo>
                      <a:pt x="64" y="2339"/>
                    </a:moveTo>
                    <a:lnTo>
                      <a:pt x="64" y="2339"/>
                    </a:lnTo>
                    <a:cubicBezTo>
                      <a:pt x="64" y="2357"/>
                      <a:pt x="50" y="2371"/>
                      <a:pt x="32" y="2371"/>
                    </a:cubicBezTo>
                    <a:cubicBezTo>
                      <a:pt x="15" y="2371"/>
                      <a:pt x="0" y="2357"/>
                      <a:pt x="0" y="2339"/>
                    </a:cubicBezTo>
                    <a:lnTo>
                      <a:pt x="0" y="2339"/>
                    </a:lnTo>
                    <a:cubicBezTo>
                      <a:pt x="0" y="2321"/>
                      <a:pt x="15" y="2307"/>
                      <a:pt x="32" y="2307"/>
                    </a:cubicBezTo>
                    <a:cubicBezTo>
                      <a:pt x="50" y="2307"/>
                      <a:pt x="64" y="2321"/>
                      <a:pt x="64" y="2339"/>
                    </a:cubicBezTo>
                    <a:close/>
                    <a:moveTo>
                      <a:pt x="87" y="2647"/>
                    </a:moveTo>
                    <a:lnTo>
                      <a:pt x="101" y="2691"/>
                    </a:lnTo>
                    <a:lnTo>
                      <a:pt x="99" y="2685"/>
                    </a:lnTo>
                    <a:lnTo>
                      <a:pt x="144" y="2767"/>
                    </a:lnTo>
                    <a:lnTo>
                      <a:pt x="140" y="2762"/>
                    </a:lnTo>
                    <a:lnTo>
                      <a:pt x="199" y="2834"/>
                    </a:lnTo>
                    <a:lnTo>
                      <a:pt x="195" y="2830"/>
                    </a:lnTo>
                    <a:lnTo>
                      <a:pt x="267" y="2889"/>
                    </a:lnTo>
                    <a:lnTo>
                      <a:pt x="262" y="2885"/>
                    </a:lnTo>
                    <a:lnTo>
                      <a:pt x="344" y="2929"/>
                    </a:lnTo>
                    <a:lnTo>
                      <a:pt x="338" y="2927"/>
                    </a:lnTo>
                    <a:lnTo>
                      <a:pt x="366" y="2935"/>
                    </a:lnTo>
                    <a:cubicBezTo>
                      <a:pt x="383" y="2941"/>
                      <a:pt x="392" y="2959"/>
                      <a:pt x="387" y="2975"/>
                    </a:cubicBezTo>
                    <a:cubicBezTo>
                      <a:pt x="382" y="2992"/>
                      <a:pt x="364" y="3002"/>
                      <a:pt x="347" y="2997"/>
                    </a:cubicBezTo>
                    <a:lnTo>
                      <a:pt x="319" y="2988"/>
                    </a:lnTo>
                    <a:cubicBezTo>
                      <a:pt x="317" y="2987"/>
                      <a:pt x="315" y="2987"/>
                      <a:pt x="313" y="2986"/>
                    </a:cubicBezTo>
                    <a:lnTo>
                      <a:pt x="231" y="2942"/>
                    </a:lnTo>
                    <a:cubicBezTo>
                      <a:pt x="230" y="2941"/>
                      <a:pt x="228" y="2940"/>
                      <a:pt x="226" y="2938"/>
                    </a:cubicBezTo>
                    <a:lnTo>
                      <a:pt x="154" y="2879"/>
                    </a:lnTo>
                    <a:cubicBezTo>
                      <a:pt x="153" y="2878"/>
                      <a:pt x="151" y="2876"/>
                      <a:pt x="150" y="2875"/>
                    </a:cubicBezTo>
                    <a:lnTo>
                      <a:pt x="91" y="2803"/>
                    </a:lnTo>
                    <a:cubicBezTo>
                      <a:pt x="89" y="2801"/>
                      <a:pt x="88" y="2800"/>
                      <a:pt x="87" y="2798"/>
                    </a:cubicBezTo>
                    <a:lnTo>
                      <a:pt x="42" y="2716"/>
                    </a:lnTo>
                    <a:cubicBezTo>
                      <a:pt x="41" y="2714"/>
                      <a:pt x="41" y="2712"/>
                      <a:pt x="40" y="2710"/>
                    </a:cubicBezTo>
                    <a:lnTo>
                      <a:pt x="26" y="2666"/>
                    </a:lnTo>
                    <a:lnTo>
                      <a:pt x="26" y="2666"/>
                    </a:lnTo>
                    <a:cubicBezTo>
                      <a:pt x="21" y="2649"/>
                      <a:pt x="31" y="2631"/>
                      <a:pt x="47" y="2626"/>
                    </a:cubicBezTo>
                    <a:cubicBezTo>
                      <a:pt x="64" y="2621"/>
                      <a:pt x="82" y="2630"/>
                      <a:pt x="87" y="2647"/>
                    </a:cubicBezTo>
                    <a:close/>
                    <a:moveTo>
                      <a:pt x="673" y="2963"/>
                    </a:moveTo>
                    <a:lnTo>
                      <a:pt x="673" y="2963"/>
                    </a:lnTo>
                    <a:cubicBezTo>
                      <a:pt x="691" y="2963"/>
                      <a:pt x="705" y="2978"/>
                      <a:pt x="705" y="2995"/>
                    </a:cubicBezTo>
                    <a:cubicBezTo>
                      <a:pt x="705" y="3013"/>
                      <a:pt x="691" y="3027"/>
                      <a:pt x="673" y="3027"/>
                    </a:cubicBezTo>
                    <a:lnTo>
                      <a:pt x="673" y="3027"/>
                    </a:lnTo>
                    <a:cubicBezTo>
                      <a:pt x="655" y="3027"/>
                      <a:pt x="641" y="3013"/>
                      <a:pt x="641" y="2995"/>
                    </a:cubicBezTo>
                    <a:cubicBezTo>
                      <a:pt x="641" y="2978"/>
                      <a:pt x="655" y="2963"/>
                      <a:pt x="673" y="2963"/>
                    </a:cubicBezTo>
                    <a:close/>
                    <a:moveTo>
                      <a:pt x="993" y="2963"/>
                    </a:moveTo>
                    <a:lnTo>
                      <a:pt x="1441" y="2963"/>
                    </a:lnTo>
                    <a:cubicBezTo>
                      <a:pt x="1459" y="2963"/>
                      <a:pt x="1473" y="2978"/>
                      <a:pt x="1473" y="2995"/>
                    </a:cubicBezTo>
                    <a:cubicBezTo>
                      <a:pt x="1473" y="3013"/>
                      <a:pt x="1459" y="3027"/>
                      <a:pt x="1441" y="3027"/>
                    </a:cubicBezTo>
                    <a:lnTo>
                      <a:pt x="993" y="3027"/>
                    </a:lnTo>
                    <a:cubicBezTo>
                      <a:pt x="975" y="3027"/>
                      <a:pt x="961" y="3013"/>
                      <a:pt x="961" y="2995"/>
                    </a:cubicBezTo>
                    <a:cubicBezTo>
                      <a:pt x="961" y="2978"/>
                      <a:pt x="975" y="2963"/>
                      <a:pt x="993" y="2963"/>
                    </a:cubicBezTo>
                    <a:close/>
                    <a:moveTo>
                      <a:pt x="1761" y="2963"/>
                    </a:moveTo>
                    <a:lnTo>
                      <a:pt x="1761" y="2963"/>
                    </a:lnTo>
                    <a:cubicBezTo>
                      <a:pt x="1779" y="2963"/>
                      <a:pt x="1793" y="2978"/>
                      <a:pt x="1793" y="2995"/>
                    </a:cubicBezTo>
                    <a:cubicBezTo>
                      <a:pt x="1793" y="3013"/>
                      <a:pt x="1779" y="3027"/>
                      <a:pt x="1761" y="3027"/>
                    </a:cubicBezTo>
                    <a:lnTo>
                      <a:pt x="1761" y="3027"/>
                    </a:lnTo>
                    <a:cubicBezTo>
                      <a:pt x="1743" y="3027"/>
                      <a:pt x="1729" y="3013"/>
                      <a:pt x="1729" y="2995"/>
                    </a:cubicBezTo>
                    <a:cubicBezTo>
                      <a:pt x="1729" y="2978"/>
                      <a:pt x="1743" y="2963"/>
                      <a:pt x="1761" y="2963"/>
                    </a:cubicBezTo>
                    <a:close/>
                    <a:moveTo>
                      <a:pt x="2081" y="2963"/>
                    </a:moveTo>
                    <a:lnTo>
                      <a:pt x="2529" y="2963"/>
                    </a:lnTo>
                    <a:cubicBezTo>
                      <a:pt x="2547" y="2963"/>
                      <a:pt x="2561" y="2978"/>
                      <a:pt x="2561" y="2995"/>
                    </a:cubicBezTo>
                    <a:cubicBezTo>
                      <a:pt x="2561" y="3013"/>
                      <a:pt x="2547" y="3027"/>
                      <a:pt x="2529" y="3027"/>
                    </a:cubicBezTo>
                    <a:lnTo>
                      <a:pt x="2081" y="3027"/>
                    </a:lnTo>
                    <a:cubicBezTo>
                      <a:pt x="2063" y="3027"/>
                      <a:pt x="2049" y="3013"/>
                      <a:pt x="2049" y="2995"/>
                    </a:cubicBezTo>
                    <a:cubicBezTo>
                      <a:pt x="2049" y="2978"/>
                      <a:pt x="2063" y="2963"/>
                      <a:pt x="2081" y="2963"/>
                    </a:cubicBezTo>
                    <a:close/>
                    <a:moveTo>
                      <a:pt x="2849" y="2963"/>
                    </a:moveTo>
                    <a:lnTo>
                      <a:pt x="2849" y="2963"/>
                    </a:lnTo>
                    <a:cubicBezTo>
                      <a:pt x="2867" y="2963"/>
                      <a:pt x="2881" y="2978"/>
                      <a:pt x="2881" y="2995"/>
                    </a:cubicBezTo>
                    <a:cubicBezTo>
                      <a:pt x="2881" y="3013"/>
                      <a:pt x="2867" y="3027"/>
                      <a:pt x="2849" y="3027"/>
                    </a:cubicBezTo>
                    <a:lnTo>
                      <a:pt x="2849" y="3027"/>
                    </a:lnTo>
                    <a:cubicBezTo>
                      <a:pt x="2831" y="3027"/>
                      <a:pt x="2817" y="3013"/>
                      <a:pt x="2817" y="2995"/>
                    </a:cubicBezTo>
                    <a:cubicBezTo>
                      <a:pt x="2817" y="2978"/>
                      <a:pt x="2831" y="2963"/>
                      <a:pt x="2849" y="2963"/>
                    </a:cubicBezTo>
                    <a:close/>
                    <a:moveTo>
                      <a:pt x="3169" y="2963"/>
                    </a:moveTo>
                    <a:lnTo>
                      <a:pt x="3617" y="2963"/>
                    </a:lnTo>
                    <a:cubicBezTo>
                      <a:pt x="3635" y="2963"/>
                      <a:pt x="3649" y="2978"/>
                      <a:pt x="3649" y="2995"/>
                    </a:cubicBezTo>
                    <a:cubicBezTo>
                      <a:pt x="3649" y="3013"/>
                      <a:pt x="3635" y="3027"/>
                      <a:pt x="3617" y="3027"/>
                    </a:cubicBezTo>
                    <a:lnTo>
                      <a:pt x="3169" y="3027"/>
                    </a:lnTo>
                    <a:cubicBezTo>
                      <a:pt x="3151" y="3027"/>
                      <a:pt x="3137" y="3013"/>
                      <a:pt x="3137" y="2995"/>
                    </a:cubicBezTo>
                    <a:cubicBezTo>
                      <a:pt x="3137" y="2978"/>
                      <a:pt x="3151" y="2963"/>
                      <a:pt x="3169" y="2963"/>
                    </a:cubicBezTo>
                    <a:close/>
                    <a:moveTo>
                      <a:pt x="3937" y="2963"/>
                    </a:moveTo>
                    <a:lnTo>
                      <a:pt x="3937" y="2963"/>
                    </a:lnTo>
                    <a:cubicBezTo>
                      <a:pt x="3955" y="2963"/>
                      <a:pt x="3969" y="2978"/>
                      <a:pt x="3969" y="2995"/>
                    </a:cubicBezTo>
                    <a:cubicBezTo>
                      <a:pt x="3969" y="3013"/>
                      <a:pt x="3955" y="3027"/>
                      <a:pt x="3937" y="3027"/>
                    </a:cubicBezTo>
                    <a:lnTo>
                      <a:pt x="3937" y="3027"/>
                    </a:lnTo>
                    <a:cubicBezTo>
                      <a:pt x="3919" y="3027"/>
                      <a:pt x="3905" y="3013"/>
                      <a:pt x="3905" y="2995"/>
                    </a:cubicBezTo>
                    <a:cubicBezTo>
                      <a:pt x="3905" y="2978"/>
                      <a:pt x="3919" y="2963"/>
                      <a:pt x="3937" y="2963"/>
                    </a:cubicBezTo>
                    <a:close/>
                    <a:moveTo>
                      <a:pt x="4257" y="2963"/>
                    </a:moveTo>
                    <a:lnTo>
                      <a:pt x="4705" y="2963"/>
                    </a:lnTo>
                    <a:cubicBezTo>
                      <a:pt x="4723" y="2963"/>
                      <a:pt x="4737" y="2978"/>
                      <a:pt x="4737" y="2995"/>
                    </a:cubicBezTo>
                    <a:cubicBezTo>
                      <a:pt x="4737" y="3013"/>
                      <a:pt x="4723" y="3027"/>
                      <a:pt x="4705" y="3027"/>
                    </a:cubicBezTo>
                    <a:lnTo>
                      <a:pt x="4257" y="3027"/>
                    </a:lnTo>
                    <a:cubicBezTo>
                      <a:pt x="4239" y="3027"/>
                      <a:pt x="4225" y="3013"/>
                      <a:pt x="4225" y="2995"/>
                    </a:cubicBezTo>
                    <a:cubicBezTo>
                      <a:pt x="4225" y="2978"/>
                      <a:pt x="4239" y="2963"/>
                      <a:pt x="4257" y="2963"/>
                    </a:cubicBezTo>
                    <a:close/>
                    <a:moveTo>
                      <a:pt x="5025" y="2963"/>
                    </a:moveTo>
                    <a:lnTo>
                      <a:pt x="5025" y="2963"/>
                    </a:lnTo>
                    <a:cubicBezTo>
                      <a:pt x="5043" y="2963"/>
                      <a:pt x="5057" y="2978"/>
                      <a:pt x="5057" y="2995"/>
                    </a:cubicBezTo>
                    <a:cubicBezTo>
                      <a:pt x="5057" y="3013"/>
                      <a:pt x="5043" y="3027"/>
                      <a:pt x="5025" y="3027"/>
                    </a:cubicBezTo>
                    <a:lnTo>
                      <a:pt x="5025" y="3027"/>
                    </a:lnTo>
                    <a:cubicBezTo>
                      <a:pt x="5007" y="3027"/>
                      <a:pt x="4993" y="3013"/>
                      <a:pt x="4993" y="2995"/>
                    </a:cubicBezTo>
                    <a:cubicBezTo>
                      <a:pt x="4993" y="2978"/>
                      <a:pt x="5007" y="2963"/>
                      <a:pt x="5025" y="2963"/>
                    </a:cubicBezTo>
                    <a:close/>
                    <a:moveTo>
                      <a:pt x="5345" y="2963"/>
                    </a:moveTo>
                    <a:lnTo>
                      <a:pt x="5793" y="2963"/>
                    </a:lnTo>
                    <a:cubicBezTo>
                      <a:pt x="5811" y="2963"/>
                      <a:pt x="5825" y="2978"/>
                      <a:pt x="5825" y="2995"/>
                    </a:cubicBezTo>
                    <a:cubicBezTo>
                      <a:pt x="5825" y="3013"/>
                      <a:pt x="5811" y="3027"/>
                      <a:pt x="5793" y="3027"/>
                    </a:cubicBezTo>
                    <a:lnTo>
                      <a:pt x="5345" y="3027"/>
                    </a:lnTo>
                    <a:cubicBezTo>
                      <a:pt x="5328" y="3027"/>
                      <a:pt x="5313" y="3013"/>
                      <a:pt x="5313" y="2995"/>
                    </a:cubicBezTo>
                    <a:cubicBezTo>
                      <a:pt x="5313" y="2978"/>
                      <a:pt x="5328" y="2963"/>
                      <a:pt x="5345" y="2963"/>
                    </a:cubicBezTo>
                    <a:close/>
                    <a:moveTo>
                      <a:pt x="6113" y="2963"/>
                    </a:moveTo>
                    <a:lnTo>
                      <a:pt x="6113" y="2963"/>
                    </a:lnTo>
                    <a:cubicBezTo>
                      <a:pt x="6131" y="2963"/>
                      <a:pt x="6145" y="2978"/>
                      <a:pt x="6145" y="2995"/>
                    </a:cubicBezTo>
                    <a:cubicBezTo>
                      <a:pt x="6145" y="3013"/>
                      <a:pt x="6131" y="3027"/>
                      <a:pt x="6113" y="3027"/>
                    </a:cubicBezTo>
                    <a:lnTo>
                      <a:pt x="6113" y="3027"/>
                    </a:lnTo>
                    <a:cubicBezTo>
                      <a:pt x="6096" y="3027"/>
                      <a:pt x="6081" y="3013"/>
                      <a:pt x="6081" y="2995"/>
                    </a:cubicBezTo>
                    <a:cubicBezTo>
                      <a:pt x="6081" y="2978"/>
                      <a:pt x="6096" y="2963"/>
                      <a:pt x="6113" y="2963"/>
                    </a:cubicBezTo>
                    <a:close/>
                    <a:moveTo>
                      <a:pt x="6433" y="2963"/>
                    </a:moveTo>
                    <a:lnTo>
                      <a:pt x="6775" y="2963"/>
                    </a:lnTo>
                    <a:lnTo>
                      <a:pt x="6869" y="2954"/>
                    </a:lnTo>
                    <a:lnTo>
                      <a:pt x="6863" y="2955"/>
                    </a:lnTo>
                    <a:lnTo>
                      <a:pt x="6871" y="2952"/>
                    </a:lnTo>
                    <a:cubicBezTo>
                      <a:pt x="6888" y="2947"/>
                      <a:pt x="6906" y="2957"/>
                      <a:pt x="6911" y="2974"/>
                    </a:cubicBezTo>
                    <a:cubicBezTo>
                      <a:pt x="6916" y="2991"/>
                      <a:pt x="6907" y="3008"/>
                      <a:pt x="6890" y="3014"/>
                    </a:cubicBezTo>
                    <a:lnTo>
                      <a:pt x="6882" y="3016"/>
                    </a:lnTo>
                    <a:cubicBezTo>
                      <a:pt x="6880" y="3017"/>
                      <a:pt x="6878" y="3017"/>
                      <a:pt x="6876" y="3017"/>
                    </a:cubicBezTo>
                    <a:lnTo>
                      <a:pt x="6775" y="3027"/>
                    </a:lnTo>
                    <a:lnTo>
                      <a:pt x="6433" y="3027"/>
                    </a:lnTo>
                    <a:cubicBezTo>
                      <a:pt x="6416" y="3027"/>
                      <a:pt x="6401" y="3013"/>
                      <a:pt x="6401" y="2995"/>
                    </a:cubicBezTo>
                    <a:cubicBezTo>
                      <a:pt x="6401" y="2978"/>
                      <a:pt x="6416" y="2963"/>
                      <a:pt x="6433" y="2963"/>
                    </a:cubicBezTo>
                    <a:close/>
                    <a:moveTo>
                      <a:pt x="7123" y="2798"/>
                    </a:moveTo>
                    <a:lnTo>
                      <a:pt x="7123" y="2798"/>
                    </a:lnTo>
                    <a:cubicBezTo>
                      <a:pt x="7134" y="2784"/>
                      <a:pt x="7154" y="2782"/>
                      <a:pt x="7168" y="2794"/>
                    </a:cubicBezTo>
                    <a:cubicBezTo>
                      <a:pt x="7181" y="2805"/>
                      <a:pt x="7183" y="2825"/>
                      <a:pt x="7172" y="2839"/>
                    </a:cubicBezTo>
                    <a:lnTo>
                      <a:pt x="7172" y="2839"/>
                    </a:lnTo>
                    <a:cubicBezTo>
                      <a:pt x="7161" y="2852"/>
                      <a:pt x="7140" y="2854"/>
                      <a:pt x="7127" y="2843"/>
                    </a:cubicBezTo>
                    <a:cubicBezTo>
                      <a:pt x="7113" y="2831"/>
                      <a:pt x="7111" y="2811"/>
                      <a:pt x="7123" y="2798"/>
                    </a:cubicBezTo>
                    <a:close/>
                    <a:moveTo>
                      <a:pt x="7226" y="2522"/>
                    </a:moveTo>
                    <a:lnTo>
                      <a:pt x="7228" y="2508"/>
                    </a:lnTo>
                    <a:lnTo>
                      <a:pt x="7227" y="2077"/>
                    </a:lnTo>
                    <a:cubicBezTo>
                      <a:pt x="7227" y="2059"/>
                      <a:pt x="7242" y="2045"/>
                      <a:pt x="7259" y="2045"/>
                    </a:cubicBezTo>
                    <a:cubicBezTo>
                      <a:pt x="7277" y="2045"/>
                      <a:pt x="7291" y="2059"/>
                      <a:pt x="7291" y="2077"/>
                    </a:cubicBezTo>
                    <a:lnTo>
                      <a:pt x="7291" y="2515"/>
                    </a:lnTo>
                    <a:lnTo>
                      <a:pt x="7290" y="2528"/>
                    </a:lnTo>
                    <a:cubicBezTo>
                      <a:pt x="7288" y="2546"/>
                      <a:pt x="7272" y="2558"/>
                      <a:pt x="7255" y="2557"/>
                    </a:cubicBezTo>
                    <a:cubicBezTo>
                      <a:pt x="7237" y="2555"/>
                      <a:pt x="7224" y="2539"/>
                      <a:pt x="7226" y="2522"/>
                    </a:cubicBezTo>
                    <a:close/>
                    <a:moveTo>
                      <a:pt x="7227" y="1757"/>
                    </a:moveTo>
                    <a:lnTo>
                      <a:pt x="7227" y="1757"/>
                    </a:lnTo>
                    <a:cubicBezTo>
                      <a:pt x="7227" y="1739"/>
                      <a:pt x="7242" y="1725"/>
                      <a:pt x="7259" y="1725"/>
                    </a:cubicBezTo>
                    <a:cubicBezTo>
                      <a:pt x="7277" y="1725"/>
                      <a:pt x="7291" y="1739"/>
                      <a:pt x="7291" y="1757"/>
                    </a:cubicBezTo>
                    <a:lnTo>
                      <a:pt x="7291" y="1757"/>
                    </a:lnTo>
                    <a:cubicBezTo>
                      <a:pt x="7291" y="1774"/>
                      <a:pt x="7277" y="1789"/>
                      <a:pt x="7259" y="1789"/>
                    </a:cubicBezTo>
                    <a:cubicBezTo>
                      <a:pt x="7242" y="1789"/>
                      <a:pt x="7227" y="1774"/>
                      <a:pt x="7227" y="1757"/>
                    </a:cubicBezTo>
                    <a:close/>
                    <a:moveTo>
                      <a:pt x="7227" y="1437"/>
                    </a:moveTo>
                    <a:lnTo>
                      <a:pt x="7227" y="989"/>
                    </a:lnTo>
                    <a:cubicBezTo>
                      <a:pt x="7227" y="971"/>
                      <a:pt x="7242" y="957"/>
                      <a:pt x="7259" y="957"/>
                    </a:cubicBezTo>
                    <a:cubicBezTo>
                      <a:pt x="7277" y="957"/>
                      <a:pt x="7291" y="971"/>
                      <a:pt x="7291" y="989"/>
                    </a:cubicBezTo>
                    <a:lnTo>
                      <a:pt x="7291" y="1437"/>
                    </a:lnTo>
                    <a:cubicBezTo>
                      <a:pt x="7291" y="1454"/>
                      <a:pt x="7277" y="1469"/>
                      <a:pt x="7259" y="1469"/>
                    </a:cubicBezTo>
                    <a:cubicBezTo>
                      <a:pt x="7242" y="1469"/>
                      <a:pt x="7227" y="1454"/>
                      <a:pt x="7227" y="1437"/>
                    </a:cubicBezTo>
                    <a:close/>
                    <a:moveTo>
                      <a:pt x="7227" y="669"/>
                    </a:moveTo>
                    <a:lnTo>
                      <a:pt x="7227" y="669"/>
                    </a:lnTo>
                    <a:cubicBezTo>
                      <a:pt x="7227" y="651"/>
                      <a:pt x="7242" y="637"/>
                      <a:pt x="7259" y="637"/>
                    </a:cubicBezTo>
                    <a:cubicBezTo>
                      <a:pt x="7277" y="637"/>
                      <a:pt x="7291" y="651"/>
                      <a:pt x="7291" y="669"/>
                    </a:cubicBezTo>
                    <a:lnTo>
                      <a:pt x="7291" y="669"/>
                    </a:lnTo>
                    <a:cubicBezTo>
                      <a:pt x="7291" y="686"/>
                      <a:pt x="7277" y="701"/>
                      <a:pt x="7259" y="701"/>
                    </a:cubicBezTo>
                    <a:cubicBezTo>
                      <a:pt x="7242" y="701"/>
                      <a:pt x="7227" y="686"/>
                      <a:pt x="7227" y="669"/>
                    </a:cubicBezTo>
                    <a:close/>
                    <a:moveTo>
                      <a:pt x="7198" y="362"/>
                    </a:moveTo>
                    <a:lnTo>
                      <a:pt x="7191" y="338"/>
                    </a:lnTo>
                    <a:lnTo>
                      <a:pt x="7193" y="344"/>
                    </a:lnTo>
                    <a:lnTo>
                      <a:pt x="7148" y="262"/>
                    </a:lnTo>
                    <a:lnTo>
                      <a:pt x="7152" y="267"/>
                    </a:lnTo>
                    <a:lnTo>
                      <a:pt x="7093" y="195"/>
                    </a:lnTo>
                    <a:lnTo>
                      <a:pt x="7097" y="199"/>
                    </a:lnTo>
                    <a:lnTo>
                      <a:pt x="7025" y="140"/>
                    </a:lnTo>
                    <a:lnTo>
                      <a:pt x="7030" y="144"/>
                    </a:lnTo>
                    <a:lnTo>
                      <a:pt x="6948" y="99"/>
                    </a:lnTo>
                    <a:lnTo>
                      <a:pt x="6954" y="101"/>
                    </a:lnTo>
                    <a:lnTo>
                      <a:pt x="6906" y="86"/>
                    </a:lnTo>
                    <a:cubicBezTo>
                      <a:pt x="6890" y="81"/>
                      <a:pt x="6880" y="63"/>
                      <a:pt x="6885" y="46"/>
                    </a:cubicBezTo>
                    <a:cubicBezTo>
                      <a:pt x="6890" y="30"/>
                      <a:pt x="6908" y="20"/>
                      <a:pt x="6925" y="25"/>
                    </a:cubicBezTo>
                    <a:lnTo>
                      <a:pt x="6925" y="25"/>
                    </a:lnTo>
                    <a:lnTo>
                      <a:pt x="6973" y="40"/>
                    </a:lnTo>
                    <a:cubicBezTo>
                      <a:pt x="6975" y="41"/>
                      <a:pt x="6977" y="41"/>
                      <a:pt x="6979" y="42"/>
                    </a:cubicBezTo>
                    <a:lnTo>
                      <a:pt x="7061" y="87"/>
                    </a:lnTo>
                    <a:cubicBezTo>
                      <a:pt x="7063" y="88"/>
                      <a:pt x="7064" y="89"/>
                      <a:pt x="7066" y="91"/>
                    </a:cubicBezTo>
                    <a:lnTo>
                      <a:pt x="7138" y="150"/>
                    </a:lnTo>
                    <a:cubicBezTo>
                      <a:pt x="7139" y="151"/>
                      <a:pt x="7141" y="153"/>
                      <a:pt x="7142" y="154"/>
                    </a:cubicBezTo>
                    <a:lnTo>
                      <a:pt x="7201" y="226"/>
                    </a:lnTo>
                    <a:cubicBezTo>
                      <a:pt x="7202" y="228"/>
                      <a:pt x="7204" y="229"/>
                      <a:pt x="7205" y="231"/>
                    </a:cubicBezTo>
                    <a:lnTo>
                      <a:pt x="7250" y="313"/>
                    </a:lnTo>
                    <a:cubicBezTo>
                      <a:pt x="7251" y="315"/>
                      <a:pt x="7251" y="317"/>
                      <a:pt x="7252" y="319"/>
                    </a:cubicBezTo>
                    <a:lnTo>
                      <a:pt x="7259" y="343"/>
                    </a:lnTo>
                    <a:cubicBezTo>
                      <a:pt x="7265" y="360"/>
                      <a:pt x="7255" y="378"/>
                      <a:pt x="7238" y="383"/>
                    </a:cubicBezTo>
                    <a:cubicBezTo>
                      <a:pt x="7221" y="388"/>
                      <a:pt x="7203" y="379"/>
                      <a:pt x="7198" y="362"/>
                    </a:cubicBezTo>
                    <a:close/>
                    <a:moveTo>
                      <a:pt x="6598" y="64"/>
                    </a:moveTo>
                    <a:lnTo>
                      <a:pt x="6598" y="64"/>
                    </a:lnTo>
                    <a:cubicBezTo>
                      <a:pt x="6581" y="64"/>
                      <a:pt x="6566" y="50"/>
                      <a:pt x="6566" y="32"/>
                    </a:cubicBezTo>
                    <a:cubicBezTo>
                      <a:pt x="6566" y="15"/>
                      <a:pt x="6581" y="0"/>
                      <a:pt x="6598" y="0"/>
                    </a:cubicBezTo>
                    <a:lnTo>
                      <a:pt x="6598" y="0"/>
                    </a:lnTo>
                    <a:cubicBezTo>
                      <a:pt x="6616" y="0"/>
                      <a:pt x="6630" y="15"/>
                      <a:pt x="6630" y="32"/>
                    </a:cubicBezTo>
                    <a:cubicBezTo>
                      <a:pt x="6630" y="50"/>
                      <a:pt x="6616" y="64"/>
                      <a:pt x="6598" y="64"/>
                    </a:cubicBezTo>
                    <a:close/>
                    <a:moveTo>
                      <a:pt x="6278" y="64"/>
                    </a:moveTo>
                    <a:lnTo>
                      <a:pt x="5830" y="64"/>
                    </a:lnTo>
                    <a:cubicBezTo>
                      <a:pt x="5813" y="64"/>
                      <a:pt x="5798" y="50"/>
                      <a:pt x="5798" y="32"/>
                    </a:cubicBezTo>
                    <a:cubicBezTo>
                      <a:pt x="5798" y="15"/>
                      <a:pt x="5813" y="0"/>
                      <a:pt x="5830" y="0"/>
                    </a:cubicBezTo>
                    <a:lnTo>
                      <a:pt x="6278" y="0"/>
                    </a:lnTo>
                    <a:cubicBezTo>
                      <a:pt x="6296" y="0"/>
                      <a:pt x="6310" y="15"/>
                      <a:pt x="6310" y="32"/>
                    </a:cubicBezTo>
                    <a:cubicBezTo>
                      <a:pt x="6310" y="50"/>
                      <a:pt x="6296" y="64"/>
                      <a:pt x="6278" y="64"/>
                    </a:cubicBezTo>
                    <a:close/>
                    <a:moveTo>
                      <a:pt x="5510" y="64"/>
                    </a:moveTo>
                    <a:lnTo>
                      <a:pt x="5510" y="64"/>
                    </a:lnTo>
                    <a:cubicBezTo>
                      <a:pt x="5493" y="64"/>
                      <a:pt x="5478" y="50"/>
                      <a:pt x="5478" y="32"/>
                    </a:cubicBezTo>
                    <a:cubicBezTo>
                      <a:pt x="5478" y="15"/>
                      <a:pt x="5493" y="0"/>
                      <a:pt x="5510" y="0"/>
                    </a:cubicBezTo>
                    <a:lnTo>
                      <a:pt x="5510" y="0"/>
                    </a:lnTo>
                    <a:cubicBezTo>
                      <a:pt x="5528" y="0"/>
                      <a:pt x="5542" y="15"/>
                      <a:pt x="5542" y="32"/>
                    </a:cubicBezTo>
                    <a:cubicBezTo>
                      <a:pt x="5542" y="50"/>
                      <a:pt x="5528" y="64"/>
                      <a:pt x="5510" y="64"/>
                    </a:cubicBezTo>
                    <a:close/>
                    <a:moveTo>
                      <a:pt x="5190" y="64"/>
                    </a:moveTo>
                    <a:lnTo>
                      <a:pt x="4742" y="64"/>
                    </a:lnTo>
                    <a:cubicBezTo>
                      <a:pt x="4725" y="64"/>
                      <a:pt x="4710" y="50"/>
                      <a:pt x="4710" y="32"/>
                    </a:cubicBezTo>
                    <a:cubicBezTo>
                      <a:pt x="4710" y="15"/>
                      <a:pt x="4725" y="0"/>
                      <a:pt x="4742" y="0"/>
                    </a:cubicBezTo>
                    <a:lnTo>
                      <a:pt x="5190" y="0"/>
                    </a:lnTo>
                    <a:cubicBezTo>
                      <a:pt x="5208" y="0"/>
                      <a:pt x="5222" y="15"/>
                      <a:pt x="5222" y="32"/>
                    </a:cubicBezTo>
                    <a:cubicBezTo>
                      <a:pt x="5222" y="50"/>
                      <a:pt x="5208" y="64"/>
                      <a:pt x="5190" y="64"/>
                    </a:cubicBezTo>
                    <a:close/>
                    <a:moveTo>
                      <a:pt x="4422" y="64"/>
                    </a:moveTo>
                    <a:lnTo>
                      <a:pt x="4422" y="64"/>
                    </a:lnTo>
                    <a:cubicBezTo>
                      <a:pt x="4405" y="64"/>
                      <a:pt x="4390" y="50"/>
                      <a:pt x="4390" y="32"/>
                    </a:cubicBezTo>
                    <a:cubicBezTo>
                      <a:pt x="4390" y="15"/>
                      <a:pt x="4405" y="0"/>
                      <a:pt x="4422" y="0"/>
                    </a:cubicBezTo>
                    <a:lnTo>
                      <a:pt x="4422" y="0"/>
                    </a:lnTo>
                    <a:cubicBezTo>
                      <a:pt x="4440" y="0"/>
                      <a:pt x="4454" y="15"/>
                      <a:pt x="4454" y="32"/>
                    </a:cubicBezTo>
                    <a:cubicBezTo>
                      <a:pt x="4454" y="50"/>
                      <a:pt x="4440" y="64"/>
                      <a:pt x="4422" y="64"/>
                    </a:cubicBezTo>
                    <a:close/>
                    <a:moveTo>
                      <a:pt x="4102" y="64"/>
                    </a:moveTo>
                    <a:lnTo>
                      <a:pt x="3654" y="64"/>
                    </a:lnTo>
                    <a:cubicBezTo>
                      <a:pt x="3637" y="64"/>
                      <a:pt x="3622" y="50"/>
                      <a:pt x="3622" y="32"/>
                    </a:cubicBezTo>
                    <a:cubicBezTo>
                      <a:pt x="3622" y="15"/>
                      <a:pt x="3637" y="0"/>
                      <a:pt x="3654" y="0"/>
                    </a:cubicBezTo>
                    <a:lnTo>
                      <a:pt x="4102" y="0"/>
                    </a:lnTo>
                    <a:cubicBezTo>
                      <a:pt x="4120" y="0"/>
                      <a:pt x="4134" y="15"/>
                      <a:pt x="4134" y="32"/>
                    </a:cubicBezTo>
                    <a:cubicBezTo>
                      <a:pt x="4134" y="50"/>
                      <a:pt x="4120" y="64"/>
                      <a:pt x="4102" y="64"/>
                    </a:cubicBezTo>
                    <a:close/>
                    <a:moveTo>
                      <a:pt x="3334" y="64"/>
                    </a:moveTo>
                    <a:lnTo>
                      <a:pt x="3334" y="64"/>
                    </a:lnTo>
                    <a:cubicBezTo>
                      <a:pt x="3316" y="64"/>
                      <a:pt x="3302" y="50"/>
                      <a:pt x="3302" y="32"/>
                    </a:cubicBezTo>
                    <a:cubicBezTo>
                      <a:pt x="3302" y="15"/>
                      <a:pt x="3316" y="0"/>
                      <a:pt x="3334" y="0"/>
                    </a:cubicBezTo>
                    <a:lnTo>
                      <a:pt x="3334" y="0"/>
                    </a:lnTo>
                    <a:cubicBezTo>
                      <a:pt x="3352" y="0"/>
                      <a:pt x="3366" y="15"/>
                      <a:pt x="3366" y="32"/>
                    </a:cubicBezTo>
                    <a:cubicBezTo>
                      <a:pt x="3366" y="50"/>
                      <a:pt x="3352" y="64"/>
                      <a:pt x="3334" y="64"/>
                    </a:cubicBezTo>
                    <a:close/>
                    <a:moveTo>
                      <a:pt x="3014" y="64"/>
                    </a:moveTo>
                    <a:lnTo>
                      <a:pt x="2566" y="64"/>
                    </a:lnTo>
                    <a:cubicBezTo>
                      <a:pt x="2548" y="64"/>
                      <a:pt x="2534" y="50"/>
                      <a:pt x="2534" y="32"/>
                    </a:cubicBezTo>
                    <a:cubicBezTo>
                      <a:pt x="2534" y="15"/>
                      <a:pt x="2548" y="0"/>
                      <a:pt x="2566" y="0"/>
                    </a:cubicBezTo>
                    <a:lnTo>
                      <a:pt x="3014" y="0"/>
                    </a:lnTo>
                    <a:cubicBezTo>
                      <a:pt x="3032" y="0"/>
                      <a:pt x="3046" y="15"/>
                      <a:pt x="3046" y="32"/>
                    </a:cubicBezTo>
                    <a:cubicBezTo>
                      <a:pt x="3046" y="50"/>
                      <a:pt x="3032" y="64"/>
                      <a:pt x="3014" y="64"/>
                    </a:cubicBezTo>
                    <a:close/>
                    <a:moveTo>
                      <a:pt x="2246" y="64"/>
                    </a:moveTo>
                    <a:lnTo>
                      <a:pt x="2246" y="64"/>
                    </a:lnTo>
                    <a:cubicBezTo>
                      <a:pt x="2228" y="64"/>
                      <a:pt x="2214" y="50"/>
                      <a:pt x="2214" y="32"/>
                    </a:cubicBezTo>
                    <a:cubicBezTo>
                      <a:pt x="2214" y="15"/>
                      <a:pt x="2228" y="0"/>
                      <a:pt x="2246" y="0"/>
                    </a:cubicBezTo>
                    <a:lnTo>
                      <a:pt x="2246" y="0"/>
                    </a:lnTo>
                    <a:cubicBezTo>
                      <a:pt x="2264" y="0"/>
                      <a:pt x="2278" y="15"/>
                      <a:pt x="2278" y="32"/>
                    </a:cubicBezTo>
                    <a:cubicBezTo>
                      <a:pt x="2278" y="50"/>
                      <a:pt x="2264" y="64"/>
                      <a:pt x="2246" y="64"/>
                    </a:cubicBezTo>
                    <a:close/>
                    <a:moveTo>
                      <a:pt x="1926" y="64"/>
                    </a:moveTo>
                    <a:lnTo>
                      <a:pt x="1478" y="64"/>
                    </a:lnTo>
                    <a:cubicBezTo>
                      <a:pt x="1460" y="64"/>
                      <a:pt x="1446" y="50"/>
                      <a:pt x="1446" y="32"/>
                    </a:cubicBezTo>
                    <a:cubicBezTo>
                      <a:pt x="1446" y="15"/>
                      <a:pt x="1460" y="0"/>
                      <a:pt x="1478" y="0"/>
                    </a:cubicBezTo>
                    <a:lnTo>
                      <a:pt x="1926" y="0"/>
                    </a:lnTo>
                    <a:cubicBezTo>
                      <a:pt x="1944" y="0"/>
                      <a:pt x="1958" y="15"/>
                      <a:pt x="1958" y="32"/>
                    </a:cubicBezTo>
                    <a:cubicBezTo>
                      <a:pt x="1958" y="50"/>
                      <a:pt x="1944" y="64"/>
                      <a:pt x="1926" y="64"/>
                    </a:cubicBezTo>
                    <a:close/>
                    <a:moveTo>
                      <a:pt x="1158" y="64"/>
                    </a:moveTo>
                    <a:lnTo>
                      <a:pt x="1158" y="64"/>
                    </a:lnTo>
                    <a:cubicBezTo>
                      <a:pt x="1140" y="64"/>
                      <a:pt x="1126" y="50"/>
                      <a:pt x="1126" y="32"/>
                    </a:cubicBezTo>
                    <a:cubicBezTo>
                      <a:pt x="1126" y="15"/>
                      <a:pt x="1140" y="0"/>
                      <a:pt x="1158" y="0"/>
                    </a:cubicBezTo>
                    <a:lnTo>
                      <a:pt x="1158" y="0"/>
                    </a:lnTo>
                    <a:cubicBezTo>
                      <a:pt x="1176" y="0"/>
                      <a:pt x="1190" y="15"/>
                      <a:pt x="1190" y="32"/>
                    </a:cubicBezTo>
                    <a:cubicBezTo>
                      <a:pt x="1190" y="50"/>
                      <a:pt x="1176" y="64"/>
                      <a:pt x="1158" y="64"/>
                    </a:cubicBezTo>
                    <a:close/>
                    <a:moveTo>
                      <a:pt x="838" y="64"/>
                    </a:moveTo>
                    <a:lnTo>
                      <a:pt x="516" y="64"/>
                    </a:lnTo>
                    <a:lnTo>
                      <a:pt x="423" y="74"/>
                    </a:lnTo>
                    <a:lnTo>
                      <a:pt x="429" y="73"/>
                    </a:lnTo>
                    <a:lnTo>
                      <a:pt x="401" y="82"/>
                    </a:lnTo>
                    <a:cubicBezTo>
                      <a:pt x="384" y="87"/>
                      <a:pt x="366" y="77"/>
                      <a:pt x="361" y="60"/>
                    </a:cubicBezTo>
                    <a:cubicBezTo>
                      <a:pt x="356" y="44"/>
                      <a:pt x="365" y="26"/>
                      <a:pt x="382" y="20"/>
                    </a:cubicBezTo>
                    <a:lnTo>
                      <a:pt x="382" y="20"/>
                    </a:lnTo>
                    <a:lnTo>
                      <a:pt x="410" y="12"/>
                    </a:lnTo>
                    <a:cubicBezTo>
                      <a:pt x="412" y="11"/>
                      <a:pt x="414" y="11"/>
                      <a:pt x="416" y="11"/>
                    </a:cubicBezTo>
                    <a:lnTo>
                      <a:pt x="516" y="0"/>
                    </a:lnTo>
                    <a:lnTo>
                      <a:pt x="838" y="0"/>
                    </a:lnTo>
                    <a:cubicBezTo>
                      <a:pt x="856" y="0"/>
                      <a:pt x="870" y="15"/>
                      <a:pt x="870" y="32"/>
                    </a:cubicBezTo>
                    <a:cubicBezTo>
                      <a:pt x="870" y="50"/>
                      <a:pt x="856" y="64"/>
                      <a:pt x="838" y="64"/>
                    </a:cubicBezTo>
                    <a:close/>
                    <a:moveTo>
                      <a:pt x="157" y="247"/>
                    </a:moveTo>
                    <a:lnTo>
                      <a:pt x="157" y="247"/>
                    </a:lnTo>
                    <a:cubicBezTo>
                      <a:pt x="145" y="260"/>
                      <a:pt x="125" y="262"/>
                      <a:pt x="112" y="251"/>
                    </a:cubicBezTo>
                    <a:cubicBezTo>
                      <a:pt x="98" y="240"/>
                      <a:pt x="96" y="220"/>
                      <a:pt x="107" y="206"/>
                    </a:cubicBezTo>
                    <a:lnTo>
                      <a:pt x="107" y="206"/>
                    </a:lnTo>
                    <a:cubicBezTo>
                      <a:pt x="118" y="192"/>
                      <a:pt x="139" y="190"/>
                      <a:pt x="152" y="202"/>
                    </a:cubicBezTo>
                    <a:cubicBezTo>
                      <a:pt x="166" y="213"/>
                      <a:pt x="168" y="233"/>
                      <a:pt x="157" y="247"/>
                    </a:cubicBezTo>
                    <a:close/>
                  </a:path>
                </a:pathLst>
              </a:custGeom>
              <a:solidFill>
                <a:srgbClr val="FFC000"/>
              </a:solidFill>
              <a:ln w="0" cap="flat">
                <a:solidFill>
                  <a:srgbClr val="FFC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pic>
            <p:nvPicPr>
              <p:cNvPr id="101" name="Picture 7">
                <a:extLst>
                  <a:ext uri="{FF2B5EF4-FFF2-40B4-BE49-F238E27FC236}">
                    <a16:creationId xmlns:a16="http://schemas.microsoft.com/office/drawing/2014/main" id="{33A91AB0-8A66-461F-9F26-FF46B5D1545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643" y="1694"/>
                <a:ext cx="292" cy="24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02" name="Picture 8">
                <a:extLst>
                  <a:ext uri="{FF2B5EF4-FFF2-40B4-BE49-F238E27FC236}">
                    <a16:creationId xmlns:a16="http://schemas.microsoft.com/office/drawing/2014/main" id="{8E6A3B50-581C-4E55-9359-45B8BD83E4A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89" y="1694"/>
                <a:ext cx="291" cy="24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03" name="Picture 9">
                <a:extLst>
                  <a:ext uri="{FF2B5EF4-FFF2-40B4-BE49-F238E27FC236}">
                    <a16:creationId xmlns:a16="http://schemas.microsoft.com/office/drawing/2014/main" id="{90B6BE97-6B6A-4C9A-9249-45AA972DB5D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44" y="1694"/>
                <a:ext cx="289" cy="24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04" name="Rectangle 10">
                <a:extLst>
                  <a:ext uri="{FF2B5EF4-FFF2-40B4-BE49-F238E27FC236}">
                    <a16:creationId xmlns:a16="http://schemas.microsoft.com/office/drawing/2014/main" id="{DE78A024-783C-4DB5-8344-FDAC82FED0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29" y="1729"/>
                <a:ext cx="157" cy="1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400" b="1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···</a:t>
                </a:r>
                <a:endParaRPr kumimoji="0" lang="zh-CN" altLang="zh-CN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05" name="Rectangle 11">
                <a:extLst>
                  <a:ext uri="{FF2B5EF4-FFF2-40B4-BE49-F238E27FC236}">
                    <a16:creationId xmlns:a16="http://schemas.microsoft.com/office/drawing/2014/main" id="{70886F8A-AE51-4147-AA50-095187FC40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20" y="2281"/>
                <a:ext cx="390" cy="1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4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训练分类模型</a:t>
                </a:r>
                <a:endParaRPr kumimoji="0" lang="zh-CN" altLang="zh-CN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06" name="Freeform 12">
                <a:extLst>
                  <a:ext uri="{FF2B5EF4-FFF2-40B4-BE49-F238E27FC236}">
                    <a16:creationId xmlns:a16="http://schemas.microsoft.com/office/drawing/2014/main" id="{555CF159-5F5A-44C0-8E06-902A5691D34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782" y="2663"/>
                <a:ext cx="2" cy="247"/>
              </a:xfrm>
              <a:custGeom>
                <a:avLst/>
                <a:gdLst>
                  <a:gd name="T0" fmla="*/ 0 w 2"/>
                  <a:gd name="T1" fmla="*/ 235 h 247"/>
                  <a:gd name="T2" fmla="*/ 2 w 2"/>
                  <a:gd name="T3" fmla="*/ 247 h 247"/>
                  <a:gd name="T4" fmla="*/ 0 w 2"/>
                  <a:gd name="T5" fmla="*/ 226 h 247"/>
                  <a:gd name="T6" fmla="*/ 2 w 2"/>
                  <a:gd name="T7" fmla="*/ 223 h 247"/>
                  <a:gd name="T8" fmla="*/ 0 w 2"/>
                  <a:gd name="T9" fmla="*/ 226 h 247"/>
                  <a:gd name="T10" fmla="*/ 0 w 2"/>
                  <a:gd name="T11" fmla="*/ 201 h 247"/>
                  <a:gd name="T12" fmla="*/ 2 w 2"/>
                  <a:gd name="T13" fmla="*/ 214 h 247"/>
                  <a:gd name="T14" fmla="*/ 0 w 2"/>
                  <a:gd name="T15" fmla="*/ 192 h 247"/>
                  <a:gd name="T16" fmla="*/ 2 w 2"/>
                  <a:gd name="T17" fmla="*/ 189 h 247"/>
                  <a:gd name="T18" fmla="*/ 0 w 2"/>
                  <a:gd name="T19" fmla="*/ 192 h 247"/>
                  <a:gd name="T20" fmla="*/ 0 w 2"/>
                  <a:gd name="T21" fmla="*/ 168 h 247"/>
                  <a:gd name="T22" fmla="*/ 2 w 2"/>
                  <a:gd name="T23" fmla="*/ 180 h 247"/>
                  <a:gd name="T24" fmla="*/ 0 w 2"/>
                  <a:gd name="T25" fmla="*/ 158 h 247"/>
                  <a:gd name="T26" fmla="*/ 2 w 2"/>
                  <a:gd name="T27" fmla="*/ 156 h 247"/>
                  <a:gd name="T28" fmla="*/ 0 w 2"/>
                  <a:gd name="T29" fmla="*/ 158 h 247"/>
                  <a:gd name="T30" fmla="*/ 0 w 2"/>
                  <a:gd name="T31" fmla="*/ 134 h 247"/>
                  <a:gd name="T32" fmla="*/ 2 w 2"/>
                  <a:gd name="T33" fmla="*/ 146 h 247"/>
                  <a:gd name="T34" fmla="*/ 0 w 2"/>
                  <a:gd name="T35" fmla="*/ 125 h 247"/>
                  <a:gd name="T36" fmla="*/ 2 w 2"/>
                  <a:gd name="T37" fmla="*/ 122 h 247"/>
                  <a:gd name="T38" fmla="*/ 0 w 2"/>
                  <a:gd name="T39" fmla="*/ 125 h 247"/>
                  <a:gd name="T40" fmla="*/ 0 w 2"/>
                  <a:gd name="T41" fmla="*/ 100 h 247"/>
                  <a:gd name="T42" fmla="*/ 2 w 2"/>
                  <a:gd name="T43" fmla="*/ 113 h 247"/>
                  <a:gd name="T44" fmla="*/ 0 w 2"/>
                  <a:gd name="T45" fmla="*/ 91 h 247"/>
                  <a:gd name="T46" fmla="*/ 2 w 2"/>
                  <a:gd name="T47" fmla="*/ 88 h 247"/>
                  <a:gd name="T48" fmla="*/ 0 w 2"/>
                  <a:gd name="T49" fmla="*/ 91 h 247"/>
                  <a:gd name="T50" fmla="*/ 0 w 2"/>
                  <a:gd name="T51" fmla="*/ 67 h 247"/>
                  <a:gd name="T52" fmla="*/ 2 w 2"/>
                  <a:gd name="T53" fmla="*/ 79 h 247"/>
                  <a:gd name="T54" fmla="*/ 0 w 2"/>
                  <a:gd name="T55" fmla="*/ 58 h 247"/>
                  <a:gd name="T56" fmla="*/ 2 w 2"/>
                  <a:gd name="T57" fmla="*/ 55 h 247"/>
                  <a:gd name="T58" fmla="*/ 0 w 2"/>
                  <a:gd name="T59" fmla="*/ 58 h 247"/>
                  <a:gd name="T60" fmla="*/ 0 w 2"/>
                  <a:gd name="T61" fmla="*/ 33 h 247"/>
                  <a:gd name="T62" fmla="*/ 2 w 2"/>
                  <a:gd name="T63" fmla="*/ 45 h 247"/>
                  <a:gd name="T64" fmla="*/ 0 w 2"/>
                  <a:gd name="T65" fmla="*/ 24 h 247"/>
                  <a:gd name="T66" fmla="*/ 2 w 2"/>
                  <a:gd name="T67" fmla="*/ 21 h 247"/>
                  <a:gd name="T68" fmla="*/ 0 w 2"/>
                  <a:gd name="T69" fmla="*/ 24 h 247"/>
                  <a:gd name="T70" fmla="*/ 0 w 2"/>
                  <a:gd name="T71" fmla="*/ 0 h 247"/>
                  <a:gd name="T72" fmla="*/ 2 w 2"/>
                  <a:gd name="T73" fmla="*/ 12 h 2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" h="247">
                    <a:moveTo>
                      <a:pt x="0" y="247"/>
                    </a:moveTo>
                    <a:lnTo>
                      <a:pt x="0" y="235"/>
                    </a:lnTo>
                    <a:lnTo>
                      <a:pt x="2" y="235"/>
                    </a:lnTo>
                    <a:lnTo>
                      <a:pt x="2" y="247"/>
                    </a:lnTo>
                    <a:lnTo>
                      <a:pt x="0" y="247"/>
                    </a:lnTo>
                    <a:close/>
                    <a:moveTo>
                      <a:pt x="0" y="226"/>
                    </a:moveTo>
                    <a:lnTo>
                      <a:pt x="0" y="223"/>
                    </a:lnTo>
                    <a:lnTo>
                      <a:pt x="2" y="223"/>
                    </a:lnTo>
                    <a:lnTo>
                      <a:pt x="2" y="226"/>
                    </a:lnTo>
                    <a:lnTo>
                      <a:pt x="0" y="226"/>
                    </a:lnTo>
                    <a:close/>
                    <a:moveTo>
                      <a:pt x="0" y="214"/>
                    </a:moveTo>
                    <a:lnTo>
                      <a:pt x="0" y="201"/>
                    </a:lnTo>
                    <a:lnTo>
                      <a:pt x="2" y="201"/>
                    </a:lnTo>
                    <a:lnTo>
                      <a:pt x="2" y="214"/>
                    </a:lnTo>
                    <a:lnTo>
                      <a:pt x="0" y="214"/>
                    </a:lnTo>
                    <a:close/>
                    <a:moveTo>
                      <a:pt x="0" y="192"/>
                    </a:moveTo>
                    <a:lnTo>
                      <a:pt x="0" y="189"/>
                    </a:lnTo>
                    <a:lnTo>
                      <a:pt x="2" y="189"/>
                    </a:lnTo>
                    <a:lnTo>
                      <a:pt x="2" y="192"/>
                    </a:lnTo>
                    <a:lnTo>
                      <a:pt x="0" y="192"/>
                    </a:lnTo>
                    <a:close/>
                    <a:moveTo>
                      <a:pt x="0" y="180"/>
                    </a:moveTo>
                    <a:lnTo>
                      <a:pt x="0" y="168"/>
                    </a:lnTo>
                    <a:lnTo>
                      <a:pt x="2" y="168"/>
                    </a:lnTo>
                    <a:lnTo>
                      <a:pt x="2" y="180"/>
                    </a:lnTo>
                    <a:lnTo>
                      <a:pt x="0" y="180"/>
                    </a:lnTo>
                    <a:close/>
                    <a:moveTo>
                      <a:pt x="0" y="158"/>
                    </a:moveTo>
                    <a:lnTo>
                      <a:pt x="0" y="156"/>
                    </a:lnTo>
                    <a:lnTo>
                      <a:pt x="2" y="156"/>
                    </a:lnTo>
                    <a:lnTo>
                      <a:pt x="2" y="158"/>
                    </a:lnTo>
                    <a:lnTo>
                      <a:pt x="0" y="158"/>
                    </a:lnTo>
                    <a:close/>
                    <a:moveTo>
                      <a:pt x="0" y="146"/>
                    </a:moveTo>
                    <a:lnTo>
                      <a:pt x="0" y="134"/>
                    </a:lnTo>
                    <a:lnTo>
                      <a:pt x="2" y="134"/>
                    </a:lnTo>
                    <a:lnTo>
                      <a:pt x="2" y="146"/>
                    </a:lnTo>
                    <a:lnTo>
                      <a:pt x="0" y="146"/>
                    </a:lnTo>
                    <a:close/>
                    <a:moveTo>
                      <a:pt x="0" y="125"/>
                    </a:moveTo>
                    <a:lnTo>
                      <a:pt x="0" y="122"/>
                    </a:lnTo>
                    <a:lnTo>
                      <a:pt x="2" y="122"/>
                    </a:lnTo>
                    <a:lnTo>
                      <a:pt x="2" y="125"/>
                    </a:lnTo>
                    <a:lnTo>
                      <a:pt x="0" y="125"/>
                    </a:lnTo>
                    <a:close/>
                    <a:moveTo>
                      <a:pt x="0" y="113"/>
                    </a:moveTo>
                    <a:lnTo>
                      <a:pt x="0" y="100"/>
                    </a:lnTo>
                    <a:lnTo>
                      <a:pt x="2" y="100"/>
                    </a:lnTo>
                    <a:lnTo>
                      <a:pt x="2" y="113"/>
                    </a:lnTo>
                    <a:lnTo>
                      <a:pt x="0" y="113"/>
                    </a:lnTo>
                    <a:close/>
                    <a:moveTo>
                      <a:pt x="0" y="91"/>
                    </a:moveTo>
                    <a:lnTo>
                      <a:pt x="0" y="88"/>
                    </a:lnTo>
                    <a:lnTo>
                      <a:pt x="2" y="88"/>
                    </a:lnTo>
                    <a:lnTo>
                      <a:pt x="2" y="91"/>
                    </a:lnTo>
                    <a:lnTo>
                      <a:pt x="0" y="91"/>
                    </a:lnTo>
                    <a:close/>
                    <a:moveTo>
                      <a:pt x="0" y="79"/>
                    </a:moveTo>
                    <a:lnTo>
                      <a:pt x="0" y="67"/>
                    </a:lnTo>
                    <a:lnTo>
                      <a:pt x="2" y="67"/>
                    </a:lnTo>
                    <a:lnTo>
                      <a:pt x="2" y="79"/>
                    </a:lnTo>
                    <a:lnTo>
                      <a:pt x="0" y="79"/>
                    </a:lnTo>
                    <a:close/>
                    <a:moveTo>
                      <a:pt x="0" y="58"/>
                    </a:moveTo>
                    <a:lnTo>
                      <a:pt x="0" y="55"/>
                    </a:lnTo>
                    <a:lnTo>
                      <a:pt x="2" y="55"/>
                    </a:lnTo>
                    <a:lnTo>
                      <a:pt x="2" y="58"/>
                    </a:lnTo>
                    <a:lnTo>
                      <a:pt x="0" y="58"/>
                    </a:lnTo>
                    <a:close/>
                    <a:moveTo>
                      <a:pt x="0" y="45"/>
                    </a:moveTo>
                    <a:lnTo>
                      <a:pt x="0" y="33"/>
                    </a:lnTo>
                    <a:lnTo>
                      <a:pt x="2" y="33"/>
                    </a:lnTo>
                    <a:lnTo>
                      <a:pt x="2" y="45"/>
                    </a:lnTo>
                    <a:lnTo>
                      <a:pt x="0" y="45"/>
                    </a:lnTo>
                    <a:close/>
                    <a:moveTo>
                      <a:pt x="0" y="24"/>
                    </a:moveTo>
                    <a:lnTo>
                      <a:pt x="0" y="21"/>
                    </a:lnTo>
                    <a:lnTo>
                      <a:pt x="2" y="21"/>
                    </a:lnTo>
                    <a:lnTo>
                      <a:pt x="2" y="24"/>
                    </a:lnTo>
                    <a:lnTo>
                      <a:pt x="0" y="24"/>
                    </a:lnTo>
                    <a:close/>
                    <a:moveTo>
                      <a:pt x="0" y="12"/>
                    </a:moveTo>
                    <a:lnTo>
                      <a:pt x="0" y="0"/>
                    </a:lnTo>
                    <a:lnTo>
                      <a:pt x="2" y="0"/>
                    </a:lnTo>
                    <a:lnTo>
                      <a:pt x="2" y="12"/>
                    </a:lnTo>
                    <a:lnTo>
                      <a:pt x="0" y="12"/>
                    </a:lnTo>
                    <a:close/>
                  </a:path>
                </a:pathLst>
              </a:custGeom>
              <a:solidFill>
                <a:srgbClr val="4171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7" name="Freeform 13">
                <a:extLst>
                  <a:ext uri="{FF2B5EF4-FFF2-40B4-BE49-F238E27FC236}">
                    <a16:creationId xmlns:a16="http://schemas.microsoft.com/office/drawing/2014/main" id="{B469DC9D-37C0-4BD8-9742-C13FB0B02E9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782" y="2449"/>
                <a:ext cx="71" cy="204"/>
              </a:xfrm>
              <a:custGeom>
                <a:avLst/>
                <a:gdLst>
                  <a:gd name="T0" fmla="*/ 0 w 71"/>
                  <a:gd name="T1" fmla="*/ 201 h 204"/>
                  <a:gd name="T2" fmla="*/ 2 w 71"/>
                  <a:gd name="T3" fmla="*/ 204 h 204"/>
                  <a:gd name="T4" fmla="*/ 0 w 71"/>
                  <a:gd name="T5" fmla="*/ 192 h 204"/>
                  <a:gd name="T6" fmla="*/ 2 w 71"/>
                  <a:gd name="T7" fmla="*/ 180 h 204"/>
                  <a:gd name="T8" fmla="*/ 0 w 71"/>
                  <a:gd name="T9" fmla="*/ 192 h 204"/>
                  <a:gd name="T10" fmla="*/ 0 w 71"/>
                  <a:gd name="T11" fmla="*/ 168 h 204"/>
                  <a:gd name="T12" fmla="*/ 2 w 71"/>
                  <a:gd name="T13" fmla="*/ 171 h 204"/>
                  <a:gd name="T14" fmla="*/ 0 w 71"/>
                  <a:gd name="T15" fmla="*/ 159 h 204"/>
                  <a:gd name="T16" fmla="*/ 2 w 71"/>
                  <a:gd name="T17" fmla="*/ 146 h 204"/>
                  <a:gd name="T18" fmla="*/ 0 w 71"/>
                  <a:gd name="T19" fmla="*/ 159 h 204"/>
                  <a:gd name="T20" fmla="*/ 0 w 71"/>
                  <a:gd name="T21" fmla="*/ 134 h 204"/>
                  <a:gd name="T22" fmla="*/ 2 w 71"/>
                  <a:gd name="T23" fmla="*/ 137 h 204"/>
                  <a:gd name="T24" fmla="*/ 0 w 71"/>
                  <a:gd name="T25" fmla="*/ 125 h 204"/>
                  <a:gd name="T26" fmla="*/ 2 w 71"/>
                  <a:gd name="T27" fmla="*/ 113 h 204"/>
                  <a:gd name="T28" fmla="*/ 0 w 71"/>
                  <a:gd name="T29" fmla="*/ 125 h 204"/>
                  <a:gd name="T30" fmla="*/ 0 w 71"/>
                  <a:gd name="T31" fmla="*/ 101 h 204"/>
                  <a:gd name="T32" fmla="*/ 2 w 71"/>
                  <a:gd name="T33" fmla="*/ 104 h 204"/>
                  <a:gd name="T34" fmla="*/ 0 w 71"/>
                  <a:gd name="T35" fmla="*/ 91 h 204"/>
                  <a:gd name="T36" fmla="*/ 0 w 71"/>
                  <a:gd name="T37" fmla="*/ 82 h 204"/>
                  <a:gd name="T38" fmla="*/ 3 w 71"/>
                  <a:gd name="T39" fmla="*/ 79 h 204"/>
                  <a:gd name="T40" fmla="*/ 3 w 71"/>
                  <a:gd name="T41" fmla="*/ 82 h 204"/>
                  <a:gd name="T42" fmla="*/ 3 w 71"/>
                  <a:gd name="T43" fmla="*/ 91 h 204"/>
                  <a:gd name="T44" fmla="*/ 2 w 71"/>
                  <a:gd name="T45" fmla="*/ 70 h 204"/>
                  <a:gd name="T46" fmla="*/ 3 w 71"/>
                  <a:gd name="T47" fmla="*/ 67 h 204"/>
                  <a:gd name="T48" fmla="*/ 5 w 71"/>
                  <a:gd name="T49" fmla="*/ 69 h 204"/>
                  <a:gd name="T50" fmla="*/ 5 w 71"/>
                  <a:gd name="T51" fmla="*/ 70 h 204"/>
                  <a:gd name="T52" fmla="*/ 5 w 71"/>
                  <a:gd name="T53" fmla="*/ 58 h 204"/>
                  <a:gd name="T54" fmla="*/ 8 w 71"/>
                  <a:gd name="T55" fmla="*/ 51 h 204"/>
                  <a:gd name="T56" fmla="*/ 10 w 71"/>
                  <a:gd name="T57" fmla="*/ 47 h 204"/>
                  <a:gd name="T58" fmla="*/ 13 w 71"/>
                  <a:gd name="T59" fmla="*/ 48 h 204"/>
                  <a:gd name="T60" fmla="*/ 11 w 71"/>
                  <a:gd name="T61" fmla="*/ 52 h 204"/>
                  <a:gd name="T62" fmla="*/ 9 w 71"/>
                  <a:gd name="T63" fmla="*/ 56 h 204"/>
                  <a:gd name="T64" fmla="*/ 8 w 71"/>
                  <a:gd name="T65" fmla="*/ 59 h 204"/>
                  <a:gd name="T66" fmla="*/ 15 w 71"/>
                  <a:gd name="T67" fmla="*/ 39 h 204"/>
                  <a:gd name="T68" fmla="*/ 19 w 71"/>
                  <a:gd name="T69" fmla="*/ 38 h 204"/>
                  <a:gd name="T70" fmla="*/ 15 w 71"/>
                  <a:gd name="T71" fmla="*/ 39 h 204"/>
                  <a:gd name="T72" fmla="*/ 23 w 71"/>
                  <a:gd name="T73" fmla="*/ 29 h 204"/>
                  <a:gd name="T74" fmla="*/ 29 w 71"/>
                  <a:gd name="T75" fmla="*/ 22 h 204"/>
                  <a:gd name="T76" fmla="*/ 33 w 71"/>
                  <a:gd name="T77" fmla="*/ 23 h 204"/>
                  <a:gd name="T78" fmla="*/ 31 w 71"/>
                  <a:gd name="T79" fmla="*/ 24 h 204"/>
                  <a:gd name="T80" fmla="*/ 25 w 71"/>
                  <a:gd name="T81" fmla="*/ 31 h 204"/>
                  <a:gd name="T82" fmla="*/ 25 w 71"/>
                  <a:gd name="T83" fmla="*/ 31 h 204"/>
                  <a:gd name="T84" fmla="*/ 38 w 71"/>
                  <a:gd name="T85" fmla="*/ 15 h 204"/>
                  <a:gd name="T86" fmla="*/ 40 w 71"/>
                  <a:gd name="T87" fmla="*/ 13 h 204"/>
                  <a:gd name="T88" fmla="*/ 41 w 71"/>
                  <a:gd name="T89" fmla="*/ 16 h 204"/>
                  <a:gd name="T90" fmla="*/ 38 w 71"/>
                  <a:gd name="T91" fmla="*/ 15 h 204"/>
                  <a:gd name="T92" fmla="*/ 50 w 71"/>
                  <a:gd name="T93" fmla="*/ 7 h 204"/>
                  <a:gd name="T94" fmla="*/ 58 w 71"/>
                  <a:gd name="T95" fmla="*/ 3 h 204"/>
                  <a:gd name="T96" fmla="*/ 60 w 71"/>
                  <a:gd name="T97" fmla="*/ 6 h 204"/>
                  <a:gd name="T98" fmla="*/ 59 w 71"/>
                  <a:gd name="T99" fmla="*/ 6 h 204"/>
                  <a:gd name="T100" fmla="*/ 55 w 71"/>
                  <a:gd name="T101" fmla="*/ 8 h 204"/>
                  <a:gd name="T102" fmla="*/ 52 w 71"/>
                  <a:gd name="T103" fmla="*/ 10 h 204"/>
                  <a:gd name="T104" fmla="*/ 48 w 71"/>
                  <a:gd name="T105" fmla="*/ 8 h 204"/>
                  <a:gd name="T106" fmla="*/ 70 w 71"/>
                  <a:gd name="T107" fmla="*/ 0 h 204"/>
                  <a:gd name="T108" fmla="*/ 68 w 71"/>
                  <a:gd name="T109" fmla="*/ 3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1" h="204">
                    <a:moveTo>
                      <a:pt x="0" y="204"/>
                    </a:moveTo>
                    <a:lnTo>
                      <a:pt x="0" y="201"/>
                    </a:lnTo>
                    <a:lnTo>
                      <a:pt x="2" y="201"/>
                    </a:lnTo>
                    <a:lnTo>
                      <a:pt x="2" y="204"/>
                    </a:lnTo>
                    <a:lnTo>
                      <a:pt x="0" y="204"/>
                    </a:lnTo>
                    <a:close/>
                    <a:moveTo>
                      <a:pt x="0" y="192"/>
                    </a:moveTo>
                    <a:lnTo>
                      <a:pt x="0" y="180"/>
                    </a:lnTo>
                    <a:lnTo>
                      <a:pt x="2" y="180"/>
                    </a:lnTo>
                    <a:lnTo>
                      <a:pt x="2" y="192"/>
                    </a:lnTo>
                    <a:lnTo>
                      <a:pt x="0" y="192"/>
                    </a:lnTo>
                    <a:close/>
                    <a:moveTo>
                      <a:pt x="0" y="171"/>
                    </a:moveTo>
                    <a:lnTo>
                      <a:pt x="0" y="168"/>
                    </a:lnTo>
                    <a:lnTo>
                      <a:pt x="2" y="168"/>
                    </a:lnTo>
                    <a:lnTo>
                      <a:pt x="2" y="171"/>
                    </a:lnTo>
                    <a:lnTo>
                      <a:pt x="0" y="171"/>
                    </a:lnTo>
                    <a:close/>
                    <a:moveTo>
                      <a:pt x="0" y="159"/>
                    </a:moveTo>
                    <a:lnTo>
                      <a:pt x="0" y="146"/>
                    </a:lnTo>
                    <a:lnTo>
                      <a:pt x="2" y="146"/>
                    </a:lnTo>
                    <a:lnTo>
                      <a:pt x="2" y="159"/>
                    </a:lnTo>
                    <a:lnTo>
                      <a:pt x="0" y="159"/>
                    </a:lnTo>
                    <a:close/>
                    <a:moveTo>
                      <a:pt x="0" y="137"/>
                    </a:moveTo>
                    <a:lnTo>
                      <a:pt x="0" y="134"/>
                    </a:lnTo>
                    <a:lnTo>
                      <a:pt x="2" y="134"/>
                    </a:lnTo>
                    <a:lnTo>
                      <a:pt x="2" y="137"/>
                    </a:lnTo>
                    <a:lnTo>
                      <a:pt x="0" y="137"/>
                    </a:lnTo>
                    <a:close/>
                    <a:moveTo>
                      <a:pt x="0" y="125"/>
                    </a:moveTo>
                    <a:lnTo>
                      <a:pt x="0" y="113"/>
                    </a:lnTo>
                    <a:lnTo>
                      <a:pt x="2" y="113"/>
                    </a:lnTo>
                    <a:lnTo>
                      <a:pt x="2" y="125"/>
                    </a:lnTo>
                    <a:lnTo>
                      <a:pt x="0" y="125"/>
                    </a:lnTo>
                    <a:close/>
                    <a:moveTo>
                      <a:pt x="0" y="104"/>
                    </a:moveTo>
                    <a:lnTo>
                      <a:pt x="0" y="101"/>
                    </a:lnTo>
                    <a:lnTo>
                      <a:pt x="2" y="101"/>
                    </a:lnTo>
                    <a:lnTo>
                      <a:pt x="2" y="104"/>
                    </a:lnTo>
                    <a:lnTo>
                      <a:pt x="0" y="104"/>
                    </a:lnTo>
                    <a:close/>
                    <a:moveTo>
                      <a:pt x="0" y="91"/>
                    </a:moveTo>
                    <a:lnTo>
                      <a:pt x="0" y="87"/>
                    </a:lnTo>
                    <a:lnTo>
                      <a:pt x="0" y="82"/>
                    </a:lnTo>
                    <a:lnTo>
                      <a:pt x="0" y="79"/>
                    </a:lnTo>
                    <a:lnTo>
                      <a:pt x="3" y="79"/>
                    </a:lnTo>
                    <a:lnTo>
                      <a:pt x="3" y="82"/>
                    </a:lnTo>
                    <a:lnTo>
                      <a:pt x="3" y="82"/>
                    </a:lnTo>
                    <a:lnTo>
                      <a:pt x="3" y="87"/>
                    </a:lnTo>
                    <a:lnTo>
                      <a:pt x="3" y="91"/>
                    </a:lnTo>
                    <a:lnTo>
                      <a:pt x="0" y="91"/>
                    </a:lnTo>
                    <a:close/>
                    <a:moveTo>
                      <a:pt x="2" y="70"/>
                    </a:moveTo>
                    <a:lnTo>
                      <a:pt x="2" y="68"/>
                    </a:lnTo>
                    <a:lnTo>
                      <a:pt x="3" y="67"/>
                    </a:lnTo>
                    <a:lnTo>
                      <a:pt x="5" y="68"/>
                    </a:lnTo>
                    <a:lnTo>
                      <a:pt x="5" y="69"/>
                    </a:lnTo>
                    <a:lnTo>
                      <a:pt x="5" y="69"/>
                    </a:lnTo>
                    <a:lnTo>
                      <a:pt x="5" y="70"/>
                    </a:lnTo>
                    <a:lnTo>
                      <a:pt x="2" y="70"/>
                    </a:lnTo>
                    <a:close/>
                    <a:moveTo>
                      <a:pt x="5" y="58"/>
                    </a:moveTo>
                    <a:lnTo>
                      <a:pt x="7" y="55"/>
                    </a:lnTo>
                    <a:lnTo>
                      <a:pt x="8" y="51"/>
                    </a:lnTo>
                    <a:lnTo>
                      <a:pt x="10" y="47"/>
                    </a:lnTo>
                    <a:lnTo>
                      <a:pt x="10" y="47"/>
                    </a:lnTo>
                    <a:lnTo>
                      <a:pt x="13" y="48"/>
                    </a:lnTo>
                    <a:lnTo>
                      <a:pt x="13" y="48"/>
                    </a:lnTo>
                    <a:lnTo>
                      <a:pt x="13" y="48"/>
                    </a:lnTo>
                    <a:lnTo>
                      <a:pt x="11" y="52"/>
                    </a:lnTo>
                    <a:lnTo>
                      <a:pt x="11" y="52"/>
                    </a:lnTo>
                    <a:lnTo>
                      <a:pt x="9" y="56"/>
                    </a:lnTo>
                    <a:lnTo>
                      <a:pt x="9" y="56"/>
                    </a:lnTo>
                    <a:lnTo>
                      <a:pt x="8" y="59"/>
                    </a:lnTo>
                    <a:lnTo>
                      <a:pt x="5" y="58"/>
                    </a:lnTo>
                    <a:close/>
                    <a:moveTo>
                      <a:pt x="15" y="39"/>
                    </a:moveTo>
                    <a:lnTo>
                      <a:pt x="17" y="36"/>
                    </a:lnTo>
                    <a:lnTo>
                      <a:pt x="19" y="38"/>
                    </a:lnTo>
                    <a:lnTo>
                      <a:pt x="17" y="40"/>
                    </a:lnTo>
                    <a:lnTo>
                      <a:pt x="15" y="39"/>
                    </a:lnTo>
                    <a:close/>
                    <a:moveTo>
                      <a:pt x="22" y="29"/>
                    </a:moveTo>
                    <a:lnTo>
                      <a:pt x="23" y="29"/>
                    </a:lnTo>
                    <a:lnTo>
                      <a:pt x="26" y="25"/>
                    </a:lnTo>
                    <a:lnTo>
                      <a:pt x="29" y="22"/>
                    </a:lnTo>
                    <a:lnTo>
                      <a:pt x="31" y="20"/>
                    </a:lnTo>
                    <a:lnTo>
                      <a:pt x="33" y="23"/>
                    </a:lnTo>
                    <a:lnTo>
                      <a:pt x="31" y="24"/>
                    </a:lnTo>
                    <a:lnTo>
                      <a:pt x="31" y="24"/>
                    </a:lnTo>
                    <a:lnTo>
                      <a:pt x="28" y="27"/>
                    </a:lnTo>
                    <a:lnTo>
                      <a:pt x="25" y="31"/>
                    </a:lnTo>
                    <a:lnTo>
                      <a:pt x="25" y="30"/>
                    </a:lnTo>
                    <a:lnTo>
                      <a:pt x="25" y="31"/>
                    </a:lnTo>
                    <a:lnTo>
                      <a:pt x="22" y="29"/>
                    </a:lnTo>
                    <a:close/>
                    <a:moveTo>
                      <a:pt x="38" y="15"/>
                    </a:moveTo>
                    <a:lnTo>
                      <a:pt x="39" y="14"/>
                    </a:lnTo>
                    <a:lnTo>
                      <a:pt x="40" y="13"/>
                    </a:lnTo>
                    <a:lnTo>
                      <a:pt x="42" y="15"/>
                    </a:lnTo>
                    <a:lnTo>
                      <a:pt x="41" y="16"/>
                    </a:lnTo>
                    <a:lnTo>
                      <a:pt x="40" y="17"/>
                    </a:lnTo>
                    <a:lnTo>
                      <a:pt x="38" y="15"/>
                    </a:lnTo>
                    <a:close/>
                    <a:moveTo>
                      <a:pt x="48" y="8"/>
                    </a:moveTo>
                    <a:lnTo>
                      <a:pt x="50" y="7"/>
                    </a:lnTo>
                    <a:lnTo>
                      <a:pt x="54" y="5"/>
                    </a:lnTo>
                    <a:lnTo>
                      <a:pt x="58" y="3"/>
                    </a:lnTo>
                    <a:lnTo>
                      <a:pt x="59" y="3"/>
                    </a:lnTo>
                    <a:lnTo>
                      <a:pt x="60" y="6"/>
                    </a:lnTo>
                    <a:lnTo>
                      <a:pt x="59" y="6"/>
                    </a:lnTo>
                    <a:lnTo>
                      <a:pt x="59" y="6"/>
                    </a:lnTo>
                    <a:lnTo>
                      <a:pt x="55" y="8"/>
                    </a:lnTo>
                    <a:lnTo>
                      <a:pt x="55" y="8"/>
                    </a:lnTo>
                    <a:lnTo>
                      <a:pt x="52" y="10"/>
                    </a:lnTo>
                    <a:lnTo>
                      <a:pt x="52" y="10"/>
                    </a:lnTo>
                    <a:lnTo>
                      <a:pt x="49" y="11"/>
                    </a:lnTo>
                    <a:lnTo>
                      <a:pt x="48" y="8"/>
                    </a:lnTo>
                    <a:close/>
                    <a:moveTo>
                      <a:pt x="67" y="0"/>
                    </a:moveTo>
                    <a:lnTo>
                      <a:pt x="70" y="0"/>
                    </a:lnTo>
                    <a:lnTo>
                      <a:pt x="71" y="3"/>
                    </a:lnTo>
                    <a:lnTo>
                      <a:pt x="68" y="3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4171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8" name="Freeform 14">
                <a:extLst>
                  <a:ext uri="{FF2B5EF4-FFF2-40B4-BE49-F238E27FC236}">
                    <a16:creationId xmlns:a16="http://schemas.microsoft.com/office/drawing/2014/main" id="{029B07D3-BC69-4FA6-9233-2258654CA54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861" y="2447"/>
                <a:ext cx="237" cy="3"/>
              </a:xfrm>
              <a:custGeom>
                <a:avLst/>
                <a:gdLst>
                  <a:gd name="T0" fmla="*/ 1 w 237"/>
                  <a:gd name="T1" fmla="*/ 0 h 3"/>
                  <a:gd name="T2" fmla="*/ 10 w 237"/>
                  <a:gd name="T3" fmla="*/ 0 h 3"/>
                  <a:gd name="T4" fmla="*/ 12 w 237"/>
                  <a:gd name="T5" fmla="*/ 3 h 3"/>
                  <a:gd name="T6" fmla="*/ 6 w 237"/>
                  <a:gd name="T7" fmla="*/ 3 h 3"/>
                  <a:gd name="T8" fmla="*/ 1 w 237"/>
                  <a:gd name="T9" fmla="*/ 3 h 3"/>
                  <a:gd name="T10" fmla="*/ 0 w 237"/>
                  <a:gd name="T11" fmla="*/ 0 h 3"/>
                  <a:gd name="T12" fmla="*/ 24 w 237"/>
                  <a:gd name="T13" fmla="*/ 0 h 3"/>
                  <a:gd name="T14" fmla="*/ 21 w 237"/>
                  <a:gd name="T15" fmla="*/ 3 h 3"/>
                  <a:gd name="T16" fmla="*/ 32 w 237"/>
                  <a:gd name="T17" fmla="*/ 0 h 3"/>
                  <a:gd name="T18" fmla="*/ 44 w 237"/>
                  <a:gd name="T19" fmla="*/ 3 h 3"/>
                  <a:gd name="T20" fmla="*/ 32 w 237"/>
                  <a:gd name="T21" fmla="*/ 0 h 3"/>
                  <a:gd name="T22" fmla="*/ 56 w 237"/>
                  <a:gd name="T23" fmla="*/ 0 h 3"/>
                  <a:gd name="T24" fmla="*/ 53 w 237"/>
                  <a:gd name="T25" fmla="*/ 3 h 3"/>
                  <a:gd name="T26" fmla="*/ 65 w 237"/>
                  <a:gd name="T27" fmla="*/ 0 h 3"/>
                  <a:gd name="T28" fmla="*/ 76 w 237"/>
                  <a:gd name="T29" fmla="*/ 3 h 3"/>
                  <a:gd name="T30" fmla="*/ 65 w 237"/>
                  <a:gd name="T31" fmla="*/ 0 h 3"/>
                  <a:gd name="T32" fmla="*/ 88 w 237"/>
                  <a:gd name="T33" fmla="*/ 0 h 3"/>
                  <a:gd name="T34" fmla="*/ 85 w 237"/>
                  <a:gd name="T35" fmla="*/ 3 h 3"/>
                  <a:gd name="T36" fmla="*/ 97 w 237"/>
                  <a:gd name="T37" fmla="*/ 0 h 3"/>
                  <a:gd name="T38" fmla="*/ 108 w 237"/>
                  <a:gd name="T39" fmla="*/ 3 h 3"/>
                  <a:gd name="T40" fmla="*/ 97 w 237"/>
                  <a:gd name="T41" fmla="*/ 0 h 3"/>
                  <a:gd name="T42" fmla="*/ 120 w 237"/>
                  <a:gd name="T43" fmla="*/ 0 h 3"/>
                  <a:gd name="T44" fmla="*/ 117 w 237"/>
                  <a:gd name="T45" fmla="*/ 3 h 3"/>
                  <a:gd name="T46" fmla="*/ 129 w 237"/>
                  <a:gd name="T47" fmla="*/ 0 h 3"/>
                  <a:gd name="T48" fmla="*/ 140 w 237"/>
                  <a:gd name="T49" fmla="*/ 3 h 3"/>
                  <a:gd name="T50" fmla="*/ 129 w 237"/>
                  <a:gd name="T51" fmla="*/ 0 h 3"/>
                  <a:gd name="T52" fmla="*/ 152 w 237"/>
                  <a:gd name="T53" fmla="*/ 0 h 3"/>
                  <a:gd name="T54" fmla="*/ 149 w 237"/>
                  <a:gd name="T55" fmla="*/ 3 h 3"/>
                  <a:gd name="T56" fmla="*/ 161 w 237"/>
                  <a:gd name="T57" fmla="*/ 0 h 3"/>
                  <a:gd name="T58" fmla="*/ 172 w 237"/>
                  <a:gd name="T59" fmla="*/ 3 h 3"/>
                  <a:gd name="T60" fmla="*/ 161 w 237"/>
                  <a:gd name="T61" fmla="*/ 0 h 3"/>
                  <a:gd name="T62" fmla="*/ 184 w 237"/>
                  <a:gd name="T63" fmla="*/ 0 h 3"/>
                  <a:gd name="T64" fmla="*/ 181 w 237"/>
                  <a:gd name="T65" fmla="*/ 3 h 3"/>
                  <a:gd name="T66" fmla="*/ 193 w 237"/>
                  <a:gd name="T67" fmla="*/ 0 h 3"/>
                  <a:gd name="T68" fmla="*/ 204 w 237"/>
                  <a:gd name="T69" fmla="*/ 3 h 3"/>
                  <a:gd name="T70" fmla="*/ 193 w 237"/>
                  <a:gd name="T71" fmla="*/ 0 h 3"/>
                  <a:gd name="T72" fmla="*/ 216 w 237"/>
                  <a:gd name="T73" fmla="*/ 0 h 3"/>
                  <a:gd name="T74" fmla="*/ 213 w 237"/>
                  <a:gd name="T75" fmla="*/ 3 h 3"/>
                  <a:gd name="T76" fmla="*/ 225 w 237"/>
                  <a:gd name="T77" fmla="*/ 0 h 3"/>
                  <a:gd name="T78" fmla="*/ 237 w 237"/>
                  <a:gd name="T79" fmla="*/ 3 h 3"/>
                  <a:gd name="T80" fmla="*/ 225 w 237"/>
                  <a:gd name="T81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37" h="3">
                    <a:moveTo>
                      <a:pt x="0" y="0"/>
                    </a:moveTo>
                    <a:lnTo>
                      <a:pt x="1" y="0"/>
                    </a:lnTo>
                    <a:lnTo>
                      <a:pt x="5" y="0"/>
                    </a:lnTo>
                    <a:lnTo>
                      <a:pt x="10" y="0"/>
                    </a:lnTo>
                    <a:lnTo>
                      <a:pt x="12" y="0"/>
                    </a:lnTo>
                    <a:lnTo>
                      <a:pt x="12" y="3"/>
                    </a:lnTo>
                    <a:lnTo>
                      <a:pt x="10" y="3"/>
                    </a:lnTo>
                    <a:lnTo>
                      <a:pt x="6" y="3"/>
                    </a:lnTo>
                    <a:lnTo>
                      <a:pt x="1" y="3"/>
                    </a:lnTo>
                    <a:lnTo>
                      <a:pt x="1" y="3"/>
                    </a:lnTo>
                    <a:lnTo>
                      <a:pt x="0" y="3"/>
                    </a:lnTo>
                    <a:lnTo>
                      <a:pt x="0" y="0"/>
                    </a:lnTo>
                    <a:close/>
                    <a:moveTo>
                      <a:pt x="21" y="0"/>
                    </a:moveTo>
                    <a:lnTo>
                      <a:pt x="24" y="0"/>
                    </a:lnTo>
                    <a:lnTo>
                      <a:pt x="24" y="3"/>
                    </a:lnTo>
                    <a:lnTo>
                      <a:pt x="21" y="3"/>
                    </a:lnTo>
                    <a:lnTo>
                      <a:pt x="21" y="0"/>
                    </a:lnTo>
                    <a:close/>
                    <a:moveTo>
                      <a:pt x="32" y="0"/>
                    </a:moveTo>
                    <a:lnTo>
                      <a:pt x="44" y="0"/>
                    </a:lnTo>
                    <a:lnTo>
                      <a:pt x="44" y="3"/>
                    </a:lnTo>
                    <a:lnTo>
                      <a:pt x="32" y="3"/>
                    </a:lnTo>
                    <a:lnTo>
                      <a:pt x="32" y="0"/>
                    </a:lnTo>
                    <a:close/>
                    <a:moveTo>
                      <a:pt x="53" y="0"/>
                    </a:moveTo>
                    <a:lnTo>
                      <a:pt x="56" y="0"/>
                    </a:lnTo>
                    <a:lnTo>
                      <a:pt x="56" y="3"/>
                    </a:lnTo>
                    <a:lnTo>
                      <a:pt x="53" y="3"/>
                    </a:lnTo>
                    <a:lnTo>
                      <a:pt x="53" y="0"/>
                    </a:lnTo>
                    <a:close/>
                    <a:moveTo>
                      <a:pt x="65" y="0"/>
                    </a:moveTo>
                    <a:lnTo>
                      <a:pt x="76" y="0"/>
                    </a:lnTo>
                    <a:lnTo>
                      <a:pt x="76" y="3"/>
                    </a:lnTo>
                    <a:lnTo>
                      <a:pt x="65" y="3"/>
                    </a:lnTo>
                    <a:lnTo>
                      <a:pt x="65" y="0"/>
                    </a:lnTo>
                    <a:close/>
                    <a:moveTo>
                      <a:pt x="85" y="0"/>
                    </a:moveTo>
                    <a:lnTo>
                      <a:pt x="88" y="0"/>
                    </a:lnTo>
                    <a:lnTo>
                      <a:pt x="88" y="3"/>
                    </a:lnTo>
                    <a:lnTo>
                      <a:pt x="85" y="3"/>
                    </a:lnTo>
                    <a:lnTo>
                      <a:pt x="85" y="0"/>
                    </a:lnTo>
                    <a:close/>
                    <a:moveTo>
                      <a:pt x="97" y="0"/>
                    </a:moveTo>
                    <a:lnTo>
                      <a:pt x="108" y="0"/>
                    </a:lnTo>
                    <a:lnTo>
                      <a:pt x="108" y="3"/>
                    </a:lnTo>
                    <a:lnTo>
                      <a:pt x="97" y="3"/>
                    </a:lnTo>
                    <a:lnTo>
                      <a:pt x="97" y="0"/>
                    </a:lnTo>
                    <a:close/>
                    <a:moveTo>
                      <a:pt x="117" y="0"/>
                    </a:moveTo>
                    <a:lnTo>
                      <a:pt x="120" y="0"/>
                    </a:lnTo>
                    <a:lnTo>
                      <a:pt x="120" y="3"/>
                    </a:lnTo>
                    <a:lnTo>
                      <a:pt x="117" y="3"/>
                    </a:lnTo>
                    <a:lnTo>
                      <a:pt x="117" y="0"/>
                    </a:lnTo>
                    <a:close/>
                    <a:moveTo>
                      <a:pt x="129" y="0"/>
                    </a:moveTo>
                    <a:lnTo>
                      <a:pt x="140" y="0"/>
                    </a:lnTo>
                    <a:lnTo>
                      <a:pt x="140" y="3"/>
                    </a:lnTo>
                    <a:lnTo>
                      <a:pt x="129" y="3"/>
                    </a:lnTo>
                    <a:lnTo>
                      <a:pt x="129" y="0"/>
                    </a:lnTo>
                    <a:close/>
                    <a:moveTo>
                      <a:pt x="149" y="0"/>
                    </a:moveTo>
                    <a:lnTo>
                      <a:pt x="152" y="0"/>
                    </a:lnTo>
                    <a:lnTo>
                      <a:pt x="152" y="3"/>
                    </a:lnTo>
                    <a:lnTo>
                      <a:pt x="149" y="3"/>
                    </a:lnTo>
                    <a:lnTo>
                      <a:pt x="149" y="0"/>
                    </a:lnTo>
                    <a:close/>
                    <a:moveTo>
                      <a:pt x="161" y="0"/>
                    </a:moveTo>
                    <a:lnTo>
                      <a:pt x="172" y="0"/>
                    </a:lnTo>
                    <a:lnTo>
                      <a:pt x="172" y="3"/>
                    </a:lnTo>
                    <a:lnTo>
                      <a:pt x="161" y="3"/>
                    </a:lnTo>
                    <a:lnTo>
                      <a:pt x="161" y="0"/>
                    </a:lnTo>
                    <a:close/>
                    <a:moveTo>
                      <a:pt x="181" y="0"/>
                    </a:moveTo>
                    <a:lnTo>
                      <a:pt x="184" y="0"/>
                    </a:lnTo>
                    <a:lnTo>
                      <a:pt x="184" y="3"/>
                    </a:lnTo>
                    <a:lnTo>
                      <a:pt x="181" y="3"/>
                    </a:lnTo>
                    <a:lnTo>
                      <a:pt x="181" y="0"/>
                    </a:lnTo>
                    <a:close/>
                    <a:moveTo>
                      <a:pt x="193" y="0"/>
                    </a:moveTo>
                    <a:lnTo>
                      <a:pt x="204" y="0"/>
                    </a:lnTo>
                    <a:lnTo>
                      <a:pt x="204" y="3"/>
                    </a:lnTo>
                    <a:lnTo>
                      <a:pt x="193" y="3"/>
                    </a:lnTo>
                    <a:lnTo>
                      <a:pt x="193" y="0"/>
                    </a:lnTo>
                    <a:close/>
                    <a:moveTo>
                      <a:pt x="213" y="0"/>
                    </a:moveTo>
                    <a:lnTo>
                      <a:pt x="216" y="0"/>
                    </a:lnTo>
                    <a:lnTo>
                      <a:pt x="216" y="3"/>
                    </a:lnTo>
                    <a:lnTo>
                      <a:pt x="213" y="3"/>
                    </a:lnTo>
                    <a:lnTo>
                      <a:pt x="213" y="0"/>
                    </a:lnTo>
                    <a:close/>
                    <a:moveTo>
                      <a:pt x="225" y="0"/>
                    </a:moveTo>
                    <a:lnTo>
                      <a:pt x="237" y="0"/>
                    </a:lnTo>
                    <a:lnTo>
                      <a:pt x="237" y="3"/>
                    </a:lnTo>
                    <a:lnTo>
                      <a:pt x="225" y="3"/>
                    </a:lnTo>
                    <a:lnTo>
                      <a:pt x="225" y="0"/>
                    </a:lnTo>
                    <a:close/>
                  </a:path>
                </a:pathLst>
              </a:custGeom>
              <a:solidFill>
                <a:srgbClr val="4171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9" name="Freeform 15">
                <a:extLst>
                  <a:ext uri="{FF2B5EF4-FFF2-40B4-BE49-F238E27FC236}">
                    <a16:creationId xmlns:a16="http://schemas.microsoft.com/office/drawing/2014/main" id="{79634A57-ED46-4B65-8B5E-428375D0477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106" y="2447"/>
                <a:ext cx="209" cy="55"/>
              </a:xfrm>
              <a:custGeom>
                <a:avLst/>
                <a:gdLst>
                  <a:gd name="T0" fmla="*/ 3 w 209"/>
                  <a:gd name="T1" fmla="*/ 0 h 55"/>
                  <a:gd name="T2" fmla="*/ 0 w 209"/>
                  <a:gd name="T3" fmla="*/ 3 h 55"/>
                  <a:gd name="T4" fmla="*/ 12 w 209"/>
                  <a:gd name="T5" fmla="*/ 0 h 55"/>
                  <a:gd name="T6" fmla="*/ 24 w 209"/>
                  <a:gd name="T7" fmla="*/ 3 h 55"/>
                  <a:gd name="T8" fmla="*/ 12 w 209"/>
                  <a:gd name="T9" fmla="*/ 0 h 55"/>
                  <a:gd name="T10" fmla="*/ 35 w 209"/>
                  <a:gd name="T11" fmla="*/ 0 h 55"/>
                  <a:gd name="T12" fmla="*/ 32 w 209"/>
                  <a:gd name="T13" fmla="*/ 3 h 55"/>
                  <a:gd name="T14" fmla="*/ 44 w 209"/>
                  <a:gd name="T15" fmla="*/ 0 h 55"/>
                  <a:gd name="T16" fmla="*/ 56 w 209"/>
                  <a:gd name="T17" fmla="*/ 3 h 55"/>
                  <a:gd name="T18" fmla="*/ 44 w 209"/>
                  <a:gd name="T19" fmla="*/ 0 h 55"/>
                  <a:gd name="T20" fmla="*/ 67 w 209"/>
                  <a:gd name="T21" fmla="*/ 0 h 55"/>
                  <a:gd name="T22" fmla="*/ 65 w 209"/>
                  <a:gd name="T23" fmla="*/ 3 h 55"/>
                  <a:gd name="T24" fmla="*/ 76 w 209"/>
                  <a:gd name="T25" fmla="*/ 0 h 55"/>
                  <a:gd name="T26" fmla="*/ 88 w 209"/>
                  <a:gd name="T27" fmla="*/ 3 h 55"/>
                  <a:gd name="T28" fmla="*/ 76 w 209"/>
                  <a:gd name="T29" fmla="*/ 0 h 55"/>
                  <a:gd name="T30" fmla="*/ 100 w 209"/>
                  <a:gd name="T31" fmla="*/ 0 h 55"/>
                  <a:gd name="T32" fmla="*/ 97 w 209"/>
                  <a:gd name="T33" fmla="*/ 3 h 55"/>
                  <a:gd name="T34" fmla="*/ 108 w 209"/>
                  <a:gd name="T35" fmla="*/ 0 h 55"/>
                  <a:gd name="T36" fmla="*/ 120 w 209"/>
                  <a:gd name="T37" fmla="*/ 3 h 55"/>
                  <a:gd name="T38" fmla="*/ 108 w 209"/>
                  <a:gd name="T39" fmla="*/ 0 h 55"/>
                  <a:gd name="T40" fmla="*/ 132 w 209"/>
                  <a:gd name="T41" fmla="*/ 0 h 55"/>
                  <a:gd name="T42" fmla="*/ 129 w 209"/>
                  <a:gd name="T43" fmla="*/ 3 h 55"/>
                  <a:gd name="T44" fmla="*/ 141 w 209"/>
                  <a:gd name="T45" fmla="*/ 1 h 55"/>
                  <a:gd name="T46" fmla="*/ 146 w 209"/>
                  <a:gd name="T47" fmla="*/ 2 h 55"/>
                  <a:gd name="T48" fmla="*/ 152 w 209"/>
                  <a:gd name="T49" fmla="*/ 3 h 55"/>
                  <a:gd name="T50" fmla="*/ 150 w 209"/>
                  <a:gd name="T51" fmla="*/ 6 h 55"/>
                  <a:gd name="T52" fmla="*/ 146 w 209"/>
                  <a:gd name="T53" fmla="*/ 5 h 55"/>
                  <a:gd name="T54" fmla="*/ 141 w 209"/>
                  <a:gd name="T55" fmla="*/ 4 h 55"/>
                  <a:gd name="T56" fmla="*/ 141 w 209"/>
                  <a:gd name="T57" fmla="*/ 1 h 55"/>
                  <a:gd name="T58" fmla="*/ 163 w 209"/>
                  <a:gd name="T59" fmla="*/ 7 h 55"/>
                  <a:gd name="T60" fmla="*/ 162 w 209"/>
                  <a:gd name="T61" fmla="*/ 10 h 55"/>
                  <a:gd name="T62" fmla="*/ 162 w 209"/>
                  <a:gd name="T63" fmla="*/ 10 h 55"/>
                  <a:gd name="T64" fmla="*/ 161 w 209"/>
                  <a:gd name="T65" fmla="*/ 6 h 55"/>
                  <a:gd name="T66" fmla="*/ 175 w 209"/>
                  <a:gd name="T67" fmla="*/ 13 h 55"/>
                  <a:gd name="T68" fmla="*/ 181 w 209"/>
                  <a:gd name="T69" fmla="*/ 18 h 55"/>
                  <a:gd name="T70" fmla="*/ 177 w 209"/>
                  <a:gd name="T71" fmla="*/ 18 h 55"/>
                  <a:gd name="T72" fmla="*/ 173 w 209"/>
                  <a:gd name="T73" fmla="*/ 16 h 55"/>
                  <a:gd name="T74" fmla="*/ 171 w 209"/>
                  <a:gd name="T75" fmla="*/ 11 h 55"/>
                  <a:gd name="T76" fmla="*/ 188 w 209"/>
                  <a:gd name="T77" fmla="*/ 24 h 55"/>
                  <a:gd name="T78" fmla="*/ 188 w 209"/>
                  <a:gd name="T79" fmla="*/ 28 h 55"/>
                  <a:gd name="T80" fmla="*/ 186 w 209"/>
                  <a:gd name="T81" fmla="*/ 26 h 55"/>
                  <a:gd name="T82" fmla="*/ 188 w 209"/>
                  <a:gd name="T83" fmla="*/ 24 h 55"/>
                  <a:gd name="T84" fmla="*/ 197 w 209"/>
                  <a:gd name="T85" fmla="*/ 34 h 55"/>
                  <a:gd name="T86" fmla="*/ 202 w 209"/>
                  <a:gd name="T87" fmla="*/ 41 h 55"/>
                  <a:gd name="T88" fmla="*/ 201 w 209"/>
                  <a:gd name="T89" fmla="*/ 44 h 55"/>
                  <a:gd name="T90" fmla="*/ 198 w 209"/>
                  <a:gd name="T91" fmla="*/ 39 h 55"/>
                  <a:gd name="T92" fmla="*/ 195 w 209"/>
                  <a:gd name="T93" fmla="*/ 36 h 55"/>
                  <a:gd name="T94" fmla="*/ 194 w 209"/>
                  <a:gd name="T95" fmla="*/ 35 h 55"/>
                  <a:gd name="T96" fmla="*/ 208 w 209"/>
                  <a:gd name="T97" fmla="*/ 51 h 55"/>
                  <a:gd name="T98" fmla="*/ 209 w 209"/>
                  <a:gd name="T99" fmla="*/ 54 h 55"/>
                  <a:gd name="T100" fmla="*/ 206 w 209"/>
                  <a:gd name="T101" fmla="*/ 54 h 55"/>
                  <a:gd name="T102" fmla="*/ 205 w 209"/>
                  <a:gd name="T103" fmla="*/ 52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209" h="55">
                    <a:moveTo>
                      <a:pt x="0" y="0"/>
                    </a:moveTo>
                    <a:lnTo>
                      <a:pt x="3" y="0"/>
                    </a:lnTo>
                    <a:lnTo>
                      <a:pt x="3" y="3"/>
                    </a:lnTo>
                    <a:lnTo>
                      <a:pt x="0" y="3"/>
                    </a:lnTo>
                    <a:lnTo>
                      <a:pt x="0" y="0"/>
                    </a:lnTo>
                    <a:close/>
                    <a:moveTo>
                      <a:pt x="12" y="0"/>
                    </a:moveTo>
                    <a:lnTo>
                      <a:pt x="24" y="0"/>
                    </a:lnTo>
                    <a:lnTo>
                      <a:pt x="24" y="3"/>
                    </a:lnTo>
                    <a:lnTo>
                      <a:pt x="12" y="3"/>
                    </a:lnTo>
                    <a:lnTo>
                      <a:pt x="12" y="0"/>
                    </a:lnTo>
                    <a:close/>
                    <a:moveTo>
                      <a:pt x="32" y="0"/>
                    </a:moveTo>
                    <a:lnTo>
                      <a:pt x="35" y="0"/>
                    </a:lnTo>
                    <a:lnTo>
                      <a:pt x="35" y="3"/>
                    </a:lnTo>
                    <a:lnTo>
                      <a:pt x="32" y="3"/>
                    </a:lnTo>
                    <a:lnTo>
                      <a:pt x="32" y="0"/>
                    </a:lnTo>
                    <a:close/>
                    <a:moveTo>
                      <a:pt x="44" y="0"/>
                    </a:moveTo>
                    <a:lnTo>
                      <a:pt x="56" y="0"/>
                    </a:lnTo>
                    <a:lnTo>
                      <a:pt x="56" y="3"/>
                    </a:lnTo>
                    <a:lnTo>
                      <a:pt x="44" y="3"/>
                    </a:lnTo>
                    <a:lnTo>
                      <a:pt x="44" y="0"/>
                    </a:lnTo>
                    <a:close/>
                    <a:moveTo>
                      <a:pt x="65" y="0"/>
                    </a:moveTo>
                    <a:lnTo>
                      <a:pt x="67" y="0"/>
                    </a:lnTo>
                    <a:lnTo>
                      <a:pt x="67" y="3"/>
                    </a:lnTo>
                    <a:lnTo>
                      <a:pt x="65" y="3"/>
                    </a:lnTo>
                    <a:lnTo>
                      <a:pt x="65" y="0"/>
                    </a:lnTo>
                    <a:close/>
                    <a:moveTo>
                      <a:pt x="76" y="0"/>
                    </a:moveTo>
                    <a:lnTo>
                      <a:pt x="88" y="0"/>
                    </a:lnTo>
                    <a:lnTo>
                      <a:pt x="88" y="3"/>
                    </a:lnTo>
                    <a:lnTo>
                      <a:pt x="76" y="3"/>
                    </a:lnTo>
                    <a:lnTo>
                      <a:pt x="76" y="0"/>
                    </a:lnTo>
                    <a:close/>
                    <a:moveTo>
                      <a:pt x="97" y="0"/>
                    </a:moveTo>
                    <a:lnTo>
                      <a:pt x="100" y="0"/>
                    </a:lnTo>
                    <a:lnTo>
                      <a:pt x="100" y="3"/>
                    </a:lnTo>
                    <a:lnTo>
                      <a:pt x="97" y="3"/>
                    </a:lnTo>
                    <a:lnTo>
                      <a:pt x="97" y="0"/>
                    </a:lnTo>
                    <a:close/>
                    <a:moveTo>
                      <a:pt x="108" y="0"/>
                    </a:moveTo>
                    <a:lnTo>
                      <a:pt x="120" y="0"/>
                    </a:lnTo>
                    <a:lnTo>
                      <a:pt x="120" y="3"/>
                    </a:lnTo>
                    <a:lnTo>
                      <a:pt x="108" y="3"/>
                    </a:lnTo>
                    <a:lnTo>
                      <a:pt x="108" y="0"/>
                    </a:lnTo>
                    <a:close/>
                    <a:moveTo>
                      <a:pt x="129" y="0"/>
                    </a:moveTo>
                    <a:lnTo>
                      <a:pt x="132" y="0"/>
                    </a:lnTo>
                    <a:lnTo>
                      <a:pt x="131" y="3"/>
                    </a:lnTo>
                    <a:lnTo>
                      <a:pt x="129" y="3"/>
                    </a:lnTo>
                    <a:lnTo>
                      <a:pt x="129" y="0"/>
                    </a:lnTo>
                    <a:close/>
                    <a:moveTo>
                      <a:pt x="141" y="1"/>
                    </a:moveTo>
                    <a:lnTo>
                      <a:pt x="142" y="1"/>
                    </a:lnTo>
                    <a:lnTo>
                      <a:pt x="146" y="2"/>
                    </a:lnTo>
                    <a:lnTo>
                      <a:pt x="151" y="3"/>
                    </a:lnTo>
                    <a:lnTo>
                      <a:pt x="152" y="3"/>
                    </a:lnTo>
                    <a:lnTo>
                      <a:pt x="151" y="6"/>
                    </a:lnTo>
                    <a:lnTo>
                      <a:pt x="150" y="6"/>
                    </a:lnTo>
                    <a:lnTo>
                      <a:pt x="150" y="6"/>
                    </a:lnTo>
                    <a:lnTo>
                      <a:pt x="146" y="5"/>
                    </a:lnTo>
                    <a:lnTo>
                      <a:pt x="141" y="4"/>
                    </a:lnTo>
                    <a:lnTo>
                      <a:pt x="141" y="4"/>
                    </a:lnTo>
                    <a:lnTo>
                      <a:pt x="140" y="4"/>
                    </a:lnTo>
                    <a:lnTo>
                      <a:pt x="141" y="1"/>
                    </a:lnTo>
                    <a:close/>
                    <a:moveTo>
                      <a:pt x="161" y="6"/>
                    </a:moveTo>
                    <a:lnTo>
                      <a:pt x="163" y="7"/>
                    </a:lnTo>
                    <a:lnTo>
                      <a:pt x="163" y="7"/>
                    </a:lnTo>
                    <a:lnTo>
                      <a:pt x="162" y="10"/>
                    </a:lnTo>
                    <a:lnTo>
                      <a:pt x="162" y="10"/>
                    </a:lnTo>
                    <a:lnTo>
                      <a:pt x="162" y="10"/>
                    </a:lnTo>
                    <a:lnTo>
                      <a:pt x="159" y="9"/>
                    </a:lnTo>
                    <a:lnTo>
                      <a:pt x="161" y="6"/>
                    </a:lnTo>
                    <a:close/>
                    <a:moveTo>
                      <a:pt x="171" y="11"/>
                    </a:moveTo>
                    <a:lnTo>
                      <a:pt x="175" y="13"/>
                    </a:lnTo>
                    <a:lnTo>
                      <a:pt x="178" y="16"/>
                    </a:lnTo>
                    <a:lnTo>
                      <a:pt x="181" y="18"/>
                    </a:lnTo>
                    <a:lnTo>
                      <a:pt x="180" y="21"/>
                    </a:lnTo>
                    <a:lnTo>
                      <a:pt x="177" y="18"/>
                    </a:lnTo>
                    <a:lnTo>
                      <a:pt x="173" y="16"/>
                    </a:lnTo>
                    <a:lnTo>
                      <a:pt x="173" y="16"/>
                    </a:lnTo>
                    <a:lnTo>
                      <a:pt x="170" y="14"/>
                    </a:lnTo>
                    <a:lnTo>
                      <a:pt x="171" y="11"/>
                    </a:lnTo>
                    <a:close/>
                    <a:moveTo>
                      <a:pt x="188" y="24"/>
                    </a:moveTo>
                    <a:lnTo>
                      <a:pt x="188" y="24"/>
                    </a:lnTo>
                    <a:lnTo>
                      <a:pt x="190" y="26"/>
                    </a:lnTo>
                    <a:lnTo>
                      <a:pt x="188" y="28"/>
                    </a:lnTo>
                    <a:lnTo>
                      <a:pt x="186" y="26"/>
                    </a:lnTo>
                    <a:lnTo>
                      <a:pt x="186" y="26"/>
                    </a:lnTo>
                    <a:lnTo>
                      <a:pt x="186" y="26"/>
                    </a:lnTo>
                    <a:lnTo>
                      <a:pt x="188" y="24"/>
                    </a:lnTo>
                    <a:close/>
                    <a:moveTo>
                      <a:pt x="196" y="33"/>
                    </a:moveTo>
                    <a:lnTo>
                      <a:pt x="197" y="34"/>
                    </a:lnTo>
                    <a:lnTo>
                      <a:pt x="200" y="38"/>
                    </a:lnTo>
                    <a:lnTo>
                      <a:pt x="202" y="41"/>
                    </a:lnTo>
                    <a:lnTo>
                      <a:pt x="203" y="43"/>
                    </a:lnTo>
                    <a:lnTo>
                      <a:pt x="201" y="44"/>
                    </a:lnTo>
                    <a:lnTo>
                      <a:pt x="200" y="43"/>
                    </a:lnTo>
                    <a:lnTo>
                      <a:pt x="198" y="39"/>
                    </a:lnTo>
                    <a:lnTo>
                      <a:pt x="198" y="39"/>
                    </a:lnTo>
                    <a:lnTo>
                      <a:pt x="195" y="36"/>
                    </a:lnTo>
                    <a:lnTo>
                      <a:pt x="195" y="36"/>
                    </a:lnTo>
                    <a:lnTo>
                      <a:pt x="194" y="35"/>
                    </a:lnTo>
                    <a:lnTo>
                      <a:pt x="196" y="33"/>
                    </a:lnTo>
                    <a:close/>
                    <a:moveTo>
                      <a:pt x="208" y="51"/>
                    </a:moveTo>
                    <a:lnTo>
                      <a:pt x="209" y="53"/>
                    </a:lnTo>
                    <a:lnTo>
                      <a:pt x="209" y="54"/>
                    </a:lnTo>
                    <a:lnTo>
                      <a:pt x="207" y="55"/>
                    </a:lnTo>
                    <a:lnTo>
                      <a:pt x="206" y="54"/>
                    </a:lnTo>
                    <a:lnTo>
                      <a:pt x="206" y="54"/>
                    </a:lnTo>
                    <a:lnTo>
                      <a:pt x="205" y="52"/>
                    </a:lnTo>
                    <a:lnTo>
                      <a:pt x="208" y="51"/>
                    </a:lnTo>
                    <a:close/>
                  </a:path>
                </a:pathLst>
              </a:custGeom>
              <a:solidFill>
                <a:srgbClr val="4171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0" name="Freeform 16">
                <a:extLst>
                  <a:ext uri="{FF2B5EF4-FFF2-40B4-BE49-F238E27FC236}">
                    <a16:creationId xmlns:a16="http://schemas.microsoft.com/office/drawing/2014/main" id="{C74416F3-29D3-48D3-9287-212843237E0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316" y="2509"/>
                <a:ext cx="8" cy="248"/>
              </a:xfrm>
              <a:custGeom>
                <a:avLst/>
                <a:gdLst>
                  <a:gd name="T0" fmla="*/ 4 w 8"/>
                  <a:gd name="T1" fmla="*/ 4 h 248"/>
                  <a:gd name="T2" fmla="*/ 6 w 8"/>
                  <a:gd name="T3" fmla="*/ 12 h 248"/>
                  <a:gd name="T4" fmla="*/ 2 w 8"/>
                  <a:gd name="T5" fmla="*/ 9 h 248"/>
                  <a:gd name="T6" fmla="*/ 1 w 8"/>
                  <a:gd name="T7" fmla="*/ 5 h 248"/>
                  <a:gd name="T8" fmla="*/ 3 w 8"/>
                  <a:gd name="T9" fmla="*/ 0 h 248"/>
                  <a:gd name="T10" fmla="*/ 7 w 8"/>
                  <a:gd name="T11" fmla="*/ 22 h 248"/>
                  <a:gd name="T12" fmla="*/ 4 w 8"/>
                  <a:gd name="T13" fmla="*/ 25 h 248"/>
                  <a:gd name="T14" fmla="*/ 4 w 8"/>
                  <a:gd name="T15" fmla="*/ 22 h 248"/>
                  <a:gd name="T16" fmla="*/ 7 w 8"/>
                  <a:gd name="T17" fmla="*/ 21 h 248"/>
                  <a:gd name="T18" fmla="*/ 8 w 8"/>
                  <a:gd name="T19" fmla="*/ 46 h 248"/>
                  <a:gd name="T20" fmla="*/ 5 w 8"/>
                  <a:gd name="T21" fmla="*/ 34 h 248"/>
                  <a:gd name="T22" fmla="*/ 8 w 8"/>
                  <a:gd name="T23" fmla="*/ 55 h 248"/>
                  <a:gd name="T24" fmla="*/ 5 w 8"/>
                  <a:gd name="T25" fmla="*/ 58 h 248"/>
                  <a:gd name="T26" fmla="*/ 8 w 8"/>
                  <a:gd name="T27" fmla="*/ 55 h 248"/>
                  <a:gd name="T28" fmla="*/ 8 w 8"/>
                  <a:gd name="T29" fmla="*/ 80 h 248"/>
                  <a:gd name="T30" fmla="*/ 5 w 8"/>
                  <a:gd name="T31" fmla="*/ 67 h 248"/>
                  <a:gd name="T32" fmla="*/ 8 w 8"/>
                  <a:gd name="T33" fmla="*/ 89 h 248"/>
                  <a:gd name="T34" fmla="*/ 5 w 8"/>
                  <a:gd name="T35" fmla="*/ 92 h 248"/>
                  <a:gd name="T36" fmla="*/ 8 w 8"/>
                  <a:gd name="T37" fmla="*/ 89 h 248"/>
                  <a:gd name="T38" fmla="*/ 8 w 8"/>
                  <a:gd name="T39" fmla="*/ 113 h 248"/>
                  <a:gd name="T40" fmla="*/ 5 w 8"/>
                  <a:gd name="T41" fmla="*/ 101 h 248"/>
                  <a:gd name="T42" fmla="*/ 8 w 8"/>
                  <a:gd name="T43" fmla="*/ 122 h 248"/>
                  <a:gd name="T44" fmla="*/ 5 w 8"/>
                  <a:gd name="T45" fmla="*/ 125 h 248"/>
                  <a:gd name="T46" fmla="*/ 8 w 8"/>
                  <a:gd name="T47" fmla="*/ 122 h 248"/>
                  <a:gd name="T48" fmla="*/ 8 w 8"/>
                  <a:gd name="T49" fmla="*/ 147 h 248"/>
                  <a:gd name="T50" fmla="*/ 5 w 8"/>
                  <a:gd name="T51" fmla="*/ 135 h 248"/>
                  <a:gd name="T52" fmla="*/ 8 w 8"/>
                  <a:gd name="T53" fmla="*/ 156 h 248"/>
                  <a:gd name="T54" fmla="*/ 5 w 8"/>
                  <a:gd name="T55" fmla="*/ 159 h 248"/>
                  <a:gd name="T56" fmla="*/ 8 w 8"/>
                  <a:gd name="T57" fmla="*/ 156 h 248"/>
                  <a:gd name="T58" fmla="*/ 8 w 8"/>
                  <a:gd name="T59" fmla="*/ 180 h 248"/>
                  <a:gd name="T60" fmla="*/ 5 w 8"/>
                  <a:gd name="T61" fmla="*/ 168 h 248"/>
                  <a:gd name="T62" fmla="*/ 8 w 8"/>
                  <a:gd name="T63" fmla="*/ 190 h 248"/>
                  <a:gd name="T64" fmla="*/ 5 w 8"/>
                  <a:gd name="T65" fmla="*/ 193 h 248"/>
                  <a:gd name="T66" fmla="*/ 8 w 8"/>
                  <a:gd name="T67" fmla="*/ 190 h 248"/>
                  <a:gd name="T68" fmla="*/ 8 w 8"/>
                  <a:gd name="T69" fmla="*/ 214 h 248"/>
                  <a:gd name="T70" fmla="*/ 5 w 8"/>
                  <a:gd name="T71" fmla="*/ 202 h 248"/>
                  <a:gd name="T72" fmla="*/ 8 w 8"/>
                  <a:gd name="T73" fmla="*/ 223 h 248"/>
                  <a:gd name="T74" fmla="*/ 5 w 8"/>
                  <a:gd name="T75" fmla="*/ 226 h 248"/>
                  <a:gd name="T76" fmla="*/ 8 w 8"/>
                  <a:gd name="T77" fmla="*/ 223 h 248"/>
                  <a:gd name="T78" fmla="*/ 8 w 8"/>
                  <a:gd name="T79" fmla="*/ 248 h 248"/>
                  <a:gd name="T80" fmla="*/ 5 w 8"/>
                  <a:gd name="T81" fmla="*/ 235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" h="248">
                    <a:moveTo>
                      <a:pt x="3" y="0"/>
                    </a:moveTo>
                    <a:lnTo>
                      <a:pt x="4" y="4"/>
                    </a:lnTo>
                    <a:lnTo>
                      <a:pt x="5" y="8"/>
                    </a:lnTo>
                    <a:lnTo>
                      <a:pt x="6" y="12"/>
                    </a:lnTo>
                    <a:lnTo>
                      <a:pt x="3" y="13"/>
                    </a:lnTo>
                    <a:lnTo>
                      <a:pt x="2" y="9"/>
                    </a:lnTo>
                    <a:lnTo>
                      <a:pt x="2" y="9"/>
                    </a:lnTo>
                    <a:lnTo>
                      <a:pt x="1" y="5"/>
                    </a:lnTo>
                    <a:lnTo>
                      <a:pt x="0" y="1"/>
                    </a:lnTo>
                    <a:lnTo>
                      <a:pt x="3" y="0"/>
                    </a:lnTo>
                    <a:close/>
                    <a:moveTo>
                      <a:pt x="7" y="21"/>
                    </a:moveTo>
                    <a:lnTo>
                      <a:pt x="7" y="22"/>
                    </a:lnTo>
                    <a:lnTo>
                      <a:pt x="7" y="24"/>
                    </a:lnTo>
                    <a:lnTo>
                      <a:pt x="4" y="25"/>
                    </a:lnTo>
                    <a:lnTo>
                      <a:pt x="4" y="22"/>
                    </a:lnTo>
                    <a:lnTo>
                      <a:pt x="4" y="22"/>
                    </a:lnTo>
                    <a:lnTo>
                      <a:pt x="4" y="22"/>
                    </a:lnTo>
                    <a:lnTo>
                      <a:pt x="7" y="21"/>
                    </a:lnTo>
                    <a:close/>
                    <a:moveTo>
                      <a:pt x="8" y="34"/>
                    </a:moveTo>
                    <a:lnTo>
                      <a:pt x="8" y="46"/>
                    </a:lnTo>
                    <a:lnTo>
                      <a:pt x="5" y="46"/>
                    </a:lnTo>
                    <a:lnTo>
                      <a:pt x="5" y="34"/>
                    </a:lnTo>
                    <a:lnTo>
                      <a:pt x="8" y="34"/>
                    </a:lnTo>
                    <a:close/>
                    <a:moveTo>
                      <a:pt x="8" y="55"/>
                    </a:moveTo>
                    <a:lnTo>
                      <a:pt x="8" y="58"/>
                    </a:lnTo>
                    <a:lnTo>
                      <a:pt x="5" y="58"/>
                    </a:lnTo>
                    <a:lnTo>
                      <a:pt x="5" y="55"/>
                    </a:lnTo>
                    <a:lnTo>
                      <a:pt x="8" y="55"/>
                    </a:lnTo>
                    <a:close/>
                    <a:moveTo>
                      <a:pt x="8" y="67"/>
                    </a:moveTo>
                    <a:lnTo>
                      <a:pt x="8" y="80"/>
                    </a:lnTo>
                    <a:lnTo>
                      <a:pt x="5" y="80"/>
                    </a:lnTo>
                    <a:lnTo>
                      <a:pt x="5" y="67"/>
                    </a:lnTo>
                    <a:lnTo>
                      <a:pt x="8" y="67"/>
                    </a:lnTo>
                    <a:close/>
                    <a:moveTo>
                      <a:pt x="8" y="89"/>
                    </a:moveTo>
                    <a:lnTo>
                      <a:pt x="8" y="92"/>
                    </a:lnTo>
                    <a:lnTo>
                      <a:pt x="5" y="92"/>
                    </a:lnTo>
                    <a:lnTo>
                      <a:pt x="5" y="89"/>
                    </a:lnTo>
                    <a:lnTo>
                      <a:pt x="8" y="89"/>
                    </a:lnTo>
                    <a:close/>
                    <a:moveTo>
                      <a:pt x="8" y="101"/>
                    </a:moveTo>
                    <a:lnTo>
                      <a:pt x="8" y="113"/>
                    </a:lnTo>
                    <a:lnTo>
                      <a:pt x="5" y="113"/>
                    </a:lnTo>
                    <a:lnTo>
                      <a:pt x="5" y="101"/>
                    </a:lnTo>
                    <a:lnTo>
                      <a:pt x="8" y="101"/>
                    </a:lnTo>
                    <a:close/>
                    <a:moveTo>
                      <a:pt x="8" y="122"/>
                    </a:moveTo>
                    <a:lnTo>
                      <a:pt x="8" y="125"/>
                    </a:lnTo>
                    <a:lnTo>
                      <a:pt x="5" y="125"/>
                    </a:lnTo>
                    <a:lnTo>
                      <a:pt x="5" y="122"/>
                    </a:lnTo>
                    <a:lnTo>
                      <a:pt x="8" y="122"/>
                    </a:lnTo>
                    <a:close/>
                    <a:moveTo>
                      <a:pt x="8" y="135"/>
                    </a:moveTo>
                    <a:lnTo>
                      <a:pt x="8" y="147"/>
                    </a:lnTo>
                    <a:lnTo>
                      <a:pt x="5" y="147"/>
                    </a:lnTo>
                    <a:lnTo>
                      <a:pt x="5" y="135"/>
                    </a:lnTo>
                    <a:lnTo>
                      <a:pt x="8" y="135"/>
                    </a:lnTo>
                    <a:close/>
                    <a:moveTo>
                      <a:pt x="8" y="156"/>
                    </a:moveTo>
                    <a:lnTo>
                      <a:pt x="8" y="159"/>
                    </a:lnTo>
                    <a:lnTo>
                      <a:pt x="5" y="159"/>
                    </a:lnTo>
                    <a:lnTo>
                      <a:pt x="5" y="156"/>
                    </a:lnTo>
                    <a:lnTo>
                      <a:pt x="8" y="156"/>
                    </a:lnTo>
                    <a:close/>
                    <a:moveTo>
                      <a:pt x="8" y="168"/>
                    </a:moveTo>
                    <a:lnTo>
                      <a:pt x="8" y="180"/>
                    </a:lnTo>
                    <a:lnTo>
                      <a:pt x="5" y="180"/>
                    </a:lnTo>
                    <a:lnTo>
                      <a:pt x="5" y="168"/>
                    </a:lnTo>
                    <a:lnTo>
                      <a:pt x="8" y="168"/>
                    </a:lnTo>
                    <a:close/>
                    <a:moveTo>
                      <a:pt x="8" y="190"/>
                    </a:moveTo>
                    <a:lnTo>
                      <a:pt x="8" y="193"/>
                    </a:lnTo>
                    <a:lnTo>
                      <a:pt x="5" y="193"/>
                    </a:lnTo>
                    <a:lnTo>
                      <a:pt x="5" y="190"/>
                    </a:lnTo>
                    <a:lnTo>
                      <a:pt x="8" y="190"/>
                    </a:lnTo>
                    <a:close/>
                    <a:moveTo>
                      <a:pt x="8" y="202"/>
                    </a:moveTo>
                    <a:lnTo>
                      <a:pt x="8" y="214"/>
                    </a:lnTo>
                    <a:lnTo>
                      <a:pt x="5" y="214"/>
                    </a:lnTo>
                    <a:lnTo>
                      <a:pt x="5" y="202"/>
                    </a:lnTo>
                    <a:lnTo>
                      <a:pt x="8" y="202"/>
                    </a:lnTo>
                    <a:close/>
                    <a:moveTo>
                      <a:pt x="8" y="223"/>
                    </a:moveTo>
                    <a:lnTo>
                      <a:pt x="8" y="226"/>
                    </a:lnTo>
                    <a:lnTo>
                      <a:pt x="5" y="226"/>
                    </a:lnTo>
                    <a:lnTo>
                      <a:pt x="5" y="223"/>
                    </a:lnTo>
                    <a:lnTo>
                      <a:pt x="8" y="223"/>
                    </a:lnTo>
                    <a:close/>
                    <a:moveTo>
                      <a:pt x="8" y="235"/>
                    </a:moveTo>
                    <a:lnTo>
                      <a:pt x="8" y="248"/>
                    </a:lnTo>
                    <a:lnTo>
                      <a:pt x="5" y="248"/>
                    </a:lnTo>
                    <a:lnTo>
                      <a:pt x="5" y="235"/>
                    </a:lnTo>
                    <a:lnTo>
                      <a:pt x="8" y="235"/>
                    </a:lnTo>
                    <a:close/>
                  </a:path>
                </a:pathLst>
              </a:custGeom>
              <a:solidFill>
                <a:srgbClr val="4171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1" name="Freeform 17">
                <a:extLst>
                  <a:ext uri="{FF2B5EF4-FFF2-40B4-BE49-F238E27FC236}">
                    <a16:creationId xmlns:a16="http://schemas.microsoft.com/office/drawing/2014/main" id="{95B93673-3F12-43A9-806D-23BF9546277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280" y="2766"/>
                <a:ext cx="44" cy="224"/>
              </a:xfrm>
              <a:custGeom>
                <a:avLst/>
                <a:gdLst>
                  <a:gd name="T0" fmla="*/ 44 w 44"/>
                  <a:gd name="T1" fmla="*/ 3 h 224"/>
                  <a:gd name="T2" fmla="*/ 41 w 44"/>
                  <a:gd name="T3" fmla="*/ 0 h 224"/>
                  <a:gd name="T4" fmla="*/ 44 w 44"/>
                  <a:gd name="T5" fmla="*/ 12 h 224"/>
                  <a:gd name="T6" fmla="*/ 41 w 44"/>
                  <a:gd name="T7" fmla="*/ 24 h 224"/>
                  <a:gd name="T8" fmla="*/ 44 w 44"/>
                  <a:gd name="T9" fmla="*/ 12 h 224"/>
                  <a:gd name="T10" fmla="*/ 44 w 44"/>
                  <a:gd name="T11" fmla="*/ 37 h 224"/>
                  <a:gd name="T12" fmla="*/ 41 w 44"/>
                  <a:gd name="T13" fmla="*/ 33 h 224"/>
                  <a:gd name="T14" fmla="*/ 44 w 44"/>
                  <a:gd name="T15" fmla="*/ 46 h 224"/>
                  <a:gd name="T16" fmla="*/ 41 w 44"/>
                  <a:gd name="T17" fmla="*/ 58 h 224"/>
                  <a:gd name="T18" fmla="*/ 44 w 44"/>
                  <a:gd name="T19" fmla="*/ 46 h 224"/>
                  <a:gd name="T20" fmla="*/ 44 w 44"/>
                  <a:gd name="T21" fmla="*/ 70 h 224"/>
                  <a:gd name="T22" fmla="*/ 41 w 44"/>
                  <a:gd name="T23" fmla="*/ 67 h 224"/>
                  <a:gd name="T24" fmla="*/ 44 w 44"/>
                  <a:gd name="T25" fmla="*/ 79 h 224"/>
                  <a:gd name="T26" fmla="*/ 41 w 44"/>
                  <a:gd name="T27" fmla="*/ 91 h 224"/>
                  <a:gd name="T28" fmla="*/ 44 w 44"/>
                  <a:gd name="T29" fmla="*/ 79 h 224"/>
                  <a:gd name="T30" fmla="*/ 44 w 44"/>
                  <a:gd name="T31" fmla="*/ 104 h 224"/>
                  <a:gd name="T32" fmla="*/ 41 w 44"/>
                  <a:gd name="T33" fmla="*/ 101 h 224"/>
                  <a:gd name="T34" fmla="*/ 44 w 44"/>
                  <a:gd name="T35" fmla="*/ 113 h 224"/>
                  <a:gd name="T36" fmla="*/ 41 w 44"/>
                  <a:gd name="T37" fmla="*/ 125 h 224"/>
                  <a:gd name="T38" fmla="*/ 44 w 44"/>
                  <a:gd name="T39" fmla="*/ 113 h 224"/>
                  <a:gd name="T40" fmla="*/ 44 w 44"/>
                  <a:gd name="T41" fmla="*/ 137 h 224"/>
                  <a:gd name="T42" fmla="*/ 41 w 44"/>
                  <a:gd name="T43" fmla="*/ 134 h 224"/>
                  <a:gd name="T44" fmla="*/ 44 w 44"/>
                  <a:gd name="T45" fmla="*/ 146 h 224"/>
                  <a:gd name="T46" fmla="*/ 43 w 44"/>
                  <a:gd name="T47" fmla="*/ 154 h 224"/>
                  <a:gd name="T48" fmla="*/ 43 w 44"/>
                  <a:gd name="T49" fmla="*/ 159 h 224"/>
                  <a:gd name="T50" fmla="*/ 40 w 44"/>
                  <a:gd name="T51" fmla="*/ 158 h 224"/>
                  <a:gd name="T52" fmla="*/ 40 w 44"/>
                  <a:gd name="T53" fmla="*/ 153 h 224"/>
                  <a:gd name="T54" fmla="*/ 41 w 44"/>
                  <a:gd name="T55" fmla="*/ 149 h 224"/>
                  <a:gd name="T56" fmla="*/ 44 w 44"/>
                  <a:gd name="T57" fmla="*/ 146 h 224"/>
                  <a:gd name="T58" fmla="*/ 40 w 44"/>
                  <a:gd name="T59" fmla="*/ 171 h 224"/>
                  <a:gd name="T60" fmla="*/ 38 w 44"/>
                  <a:gd name="T61" fmla="*/ 167 h 224"/>
                  <a:gd name="T62" fmla="*/ 37 w 44"/>
                  <a:gd name="T63" fmla="*/ 180 h 224"/>
                  <a:gd name="T64" fmla="*/ 35 w 44"/>
                  <a:gd name="T65" fmla="*/ 185 h 224"/>
                  <a:gd name="T66" fmla="*/ 32 w 44"/>
                  <a:gd name="T67" fmla="*/ 191 h 224"/>
                  <a:gd name="T68" fmla="*/ 30 w 44"/>
                  <a:gd name="T69" fmla="*/ 188 h 224"/>
                  <a:gd name="T70" fmla="*/ 32 w 44"/>
                  <a:gd name="T71" fmla="*/ 183 h 224"/>
                  <a:gd name="T72" fmla="*/ 34 w 44"/>
                  <a:gd name="T73" fmla="*/ 179 h 224"/>
                  <a:gd name="T74" fmla="*/ 34 w 44"/>
                  <a:gd name="T75" fmla="*/ 179 h 224"/>
                  <a:gd name="T76" fmla="*/ 27 w 44"/>
                  <a:gd name="T77" fmla="*/ 199 h 224"/>
                  <a:gd name="T78" fmla="*/ 25 w 44"/>
                  <a:gd name="T79" fmla="*/ 201 h 224"/>
                  <a:gd name="T80" fmla="*/ 24 w 44"/>
                  <a:gd name="T81" fmla="*/ 199 h 224"/>
                  <a:gd name="T82" fmla="*/ 25 w 44"/>
                  <a:gd name="T83" fmla="*/ 197 h 224"/>
                  <a:gd name="T84" fmla="*/ 19 w 44"/>
                  <a:gd name="T85" fmla="*/ 208 h 224"/>
                  <a:gd name="T86" fmla="*/ 14 w 44"/>
                  <a:gd name="T87" fmla="*/ 214 h 224"/>
                  <a:gd name="T88" fmla="*/ 11 w 44"/>
                  <a:gd name="T89" fmla="*/ 217 h 224"/>
                  <a:gd name="T90" fmla="*/ 9 w 44"/>
                  <a:gd name="T91" fmla="*/ 214 h 224"/>
                  <a:gd name="T92" fmla="*/ 12 w 44"/>
                  <a:gd name="T93" fmla="*/ 211 h 224"/>
                  <a:gd name="T94" fmla="*/ 15 w 44"/>
                  <a:gd name="T95" fmla="*/ 208 h 224"/>
                  <a:gd name="T96" fmla="*/ 19 w 44"/>
                  <a:gd name="T97" fmla="*/ 208 h 224"/>
                  <a:gd name="T98" fmla="*/ 1 w 44"/>
                  <a:gd name="T99" fmla="*/ 224 h 224"/>
                  <a:gd name="T100" fmla="*/ 2 w 44"/>
                  <a:gd name="T101" fmla="*/ 220 h 2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44" h="224">
                    <a:moveTo>
                      <a:pt x="44" y="0"/>
                    </a:moveTo>
                    <a:lnTo>
                      <a:pt x="44" y="3"/>
                    </a:lnTo>
                    <a:lnTo>
                      <a:pt x="41" y="3"/>
                    </a:lnTo>
                    <a:lnTo>
                      <a:pt x="41" y="0"/>
                    </a:lnTo>
                    <a:lnTo>
                      <a:pt x="44" y="0"/>
                    </a:lnTo>
                    <a:close/>
                    <a:moveTo>
                      <a:pt x="44" y="12"/>
                    </a:moveTo>
                    <a:lnTo>
                      <a:pt x="44" y="24"/>
                    </a:lnTo>
                    <a:lnTo>
                      <a:pt x="41" y="24"/>
                    </a:lnTo>
                    <a:lnTo>
                      <a:pt x="41" y="12"/>
                    </a:lnTo>
                    <a:lnTo>
                      <a:pt x="44" y="12"/>
                    </a:lnTo>
                    <a:close/>
                    <a:moveTo>
                      <a:pt x="44" y="33"/>
                    </a:moveTo>
                    <a:lnTo>
                      <a:pt x="44" y="37"/>
                    </a:lnTo>
                    <a:lnTo>
                      <a:pt x="41" y="37"/>
                    </a:lnTo>
                    <a:lnTo>
                      <a:pt x="41" y="33"/>
                    </a:lnTo>
                    <a:lnTo>
                      <a:pt x="44" y="33"/>
                    </a:lnTo>
                    <a:close/>
                    <a:moveTo>
                      <a:pt x="44" y="46"/>
                    </a:moveTo>
                    <a:lnTo>
                      <a:pt x="44" y="58"/>
                    </a:lnTo>
                    <a:lnTo>
                      <a:pt x="41" y="58"/>
                    </a:lnTo>
                    <a:lnTo>
                      <a:pt x="41" y="46"/>
                    </a:lnTo>
                    <a:lnTo>
                      <a:pt x="44" y="46"/>
                    </a:lnTo>
                    <a:close/>
                    <a:moveTo>
                      <a:pt x="44" y="67"/>
                    </a:moveTo>
                    <a:lnTo>
                      <a:pt x="44" y="70"/>
                    </a:lnTo>
                    <a:lnTo>
                      <a:pt x="41" y="70"/>
                    </a:lnTo>
                    <a:lnTo>
                      <a:pt x="41" y="67"/>
                    </a:lnTo>
                    <a:lnTo>
                      <a:pt x="44" y="67"/>
                    </a:lnTo>
                    <a:close/>
                    <a:moveTo>
                      <a:pt x="44" y="79"/>
                    </a:moveTo>
                    <a:lnTo>
                      <a:pt x="44" y="91"/>
                    </a:lnTo>
                    <a:lnTo>
                      <a:pt x="41" y="91"/>
                    </a:lnTo>
                    <a:lnTo>
                      <a:pt x="41" y="79"/>
                    </a:lnTo>
                    <a:lnTo>
                      <a:pt x="44" y="79"/>
                    </a:lnTo>
                    <a:close/>
                    <a:moveTo>
                      <a:pt x="44" y="101"/>
                    </a:moveTo>
                    <a:lnTo>
                      <a:pt x="44" y="104"/>
                    </a:lnTo>
                    <a:lnTo>
                      <a:pt x="41" y="104"/>
                    </a:lnTo>
                    <a:lnTo>
                      <a:pt x="41" y="101"/>
                    </a:lnTo>
                    <a:lnTo>
                      <a:pt x="44" y="101"/>
                    </a:lnTo>
                    <a:close/>
                    <a:moveTo>
                      <a:pt x="44" y="113"/>
                    </a:moveTo>
                    <a:lnTo>
                      <a:pt x="44" y="125"/>
                    </a:lnTo>
                    <a:lnTo>
                      <a:pt x="41" y="125"/>
                    </a:lnTo>
                    <a:lnTo>
                      <a:pt x="41" y="113"/>
                    </a:lnTo>
                    <a:lnTo>
                      <a:pt x="44" y="113"/>
                    </a:lnTo>
                    <a:close/>
                    <a:moveTo>
                      <a:pt x="44" y="134"/>
                    </a:moveTo>
                    <a:lnTo>
                      <a:pt x="44" y="137"/>
                    </a:lnTo>
                    <a:lnTo>
                      <a:pt x="41" y="137"/>
                    </a:lnTo>
                    <a:lnTo>
                      <a:pt x="41" y="134"/>
                    </a:lnTo>
                    <a:lnTo>
                      <a:pt x="44" y="134"/>
                    </a:lnTo>
                    <a:close/>
                    <a:moveTo>
                      <a:pt x="44" y="146"/>
                    </a:moveTo>
                    <a:lnTo>
                      <a:pt x="44" y="149"/>
                    </a:lnTo>
                    <a:lnTo>
                      <a:pt x="43" y="154"/>
                    </a:lnTo>
                    <a:lnTo>
                      <a:pt x="43" y="158"/>
                    </a:lnTo>
                    <a:lnTo>
                      <a:pt x="43" y="159"/>
                    </a:lnTo>
                    <a:lnTo>
                      <a:pt x="40" y="158"/>
                    </a:lnTo>
                    <a:lnTo>
                      <a:pt x="40" y="158"/>
                    </a:lnTo>
                    <a:lnTo>
                      <a:pt x="40" y="153"/>
                    </a:lnTo>
                    <a:lnTo>
                      <a:pt x="40" y="153"/>
                    </a:lnTo>
                    <a:lnTo>
                      <a:pt x="41" y="149"/>
                    </a:lnTo>
                    <a:lnTo>
                      <a:pt x="41" y="149"/>
                    </a:lnTo>
                    <a:lnTo>
                      <a:pt x="41" y="146"/>
                    </a:lnTo>
                    <a:lnTo>
                      <a:pt x="44" y="146"/>
                    </a:lnTo>
                    <a:close/>
                    <a:moveTo>
                      <a:pt x="41" y="168"/>
                    </a:moveTo>
                    <a:lnTo>
                      <a:pt x="40" y="171"/>
                    </a:lnTo>
                    <a:lnTo>
                      <a:pt x="37" y="170"/>
                    </a:lnTo>
                    <a:lnTo>
                      <a:pt x="38" y="167"/>
                    </a:lnTo>
                    <a:lnTo>
                      <a:pt x="41" y="168"/>
                    </a:lnTo>
                    <a:close/>
                    <a:moveTo>
                      <a:pt x="37" y="180"/>
                    </a:moveTo>
                    <a:lnTo>
                      <a:pt x="37" y="181"/>
                    </a:lnTo>
                    <a:lnTo>
                      <a:pt x="35" y="185"/>
                    </a:lnTo>
                    <a:lnTo>
                      <a:pt x="33" y="189"/>
                    </a:lnTo>
                    <a:lnTo>
                      <a:pt x="32" y="191"/>
                    </a:lnTo>
                    <a:lnTo>
                      <a:pt x="29" y="189"/>
                    </a:lnTo>
                    <a:lnTo>
                      <a:pt x="30" y="188"/>
                    </a:lnTo>
                    <a:lnTo>
                      <a:pt x="30" y="188"/>
                    </a:lnTo>
                    <a:lnTo>
                      <a:pt x="32" y="183"/>
                    </a:lnTo>
                    <a:lnTo>
                      <a:pt x="32" y="184"/>
                    </a:lnTo>
                    <a:lnTo>
                      <a:pt x="34" y="179"/>
                    </a:lnTo>
                    <a:lnTo>
                      <a:pt x="34" y="180"/>
                    </a:lnTo>
                    <a:lnTo>
                      <a:pt x="34" y="179"/>
                    </a:lnTo>
                    <a:lnTo>
                      <a:pt x="37" y="180"/>
                    </a:lnTo>
                    <a:close/>
                    <a:moveTo>
                      <a:pt x="27" y="199"/>
                    </a:moveTo>
                    <a:lnTo>
                      <a:pt x="26" y="200"/>
                    </a:lnTo>
                    <a:lnTo>
                      <a:pt x="25" y="201"/>
                    </a:lnTo>
                    <a:lnTo>
                      <a:pt x="23" y="199"/>
                    </a:lnTo>
                    <a:lnTo>
                      <a:pt x="24" y="199"/>
                    </a:lnTo>
                    <a:lnTo>
                      <a:pt x="24" y="199"/>
                    </a:lnTo>
                    <a:lnTo>
                      <a:pt x="25" y="197"/>
                    </a:lnTo>
                    <a:lnTo>
                      <a:pt x="27" y="199"/>
                    </a:lnTo>
                    <a:close/>
                    <a:moveTo>
                      <a:pt x="19" y="208"/>
                    </a:moveTo>
                    <a:lnTo>
                      <a:pt x="18" y="211"/>
                    </a:lnTo>
                    <a:lnTo>
                      <a:pt x="14" y="214"/>
                    </a:lnTo>
                    <a:lnTo>
                      <a:pt x="11" y="217"/>
                    </a:lnTo>
                    <a:lnTo>
                      <a:pt x="11" y="217"/>
                    </a:lnTo>
                    <a:lnTo>
                      <a:pt x="9" y="215"/>
                    </a:lnTo>
                    <a:lnTo>
                      <a:pt x="9" y="214"/>
                    </a:lnTo>
                    <a:lnTo>
                      <a:pt x="9" y="214"/>
                    </a:lnTo>
                    <a:lnTo>
                      <a:pt x="12" y="211"/>
                    </a:lnTo>
                    <a:lnTo>
                      <a:pt x="12" y="212"/>
                    </a:lnTo>
                    <a:lnTo>
                      <a:pt x="15" y="208"/>
                    </a:lnTo>
                    <a:lnTo>
                      <a:pt x="17" y="206"/>
                    </a:lnTo>
                    <a:lnTo>
                      <a:pt x="19" y="208"/>
                    </a:lnTo>
                    <a:close/>
                    <a:moveTo>
                      <a:pt x="4" y="222"/>
                    </a:moveTo>
                    <a:lnTo>
                      <a:pt x="1" y="224"/>
                    </a:lnTo>
                    <a:lnTo>
                      <a:pt x="0" y="222"/>
                    </a:lnTo>
                    <a:lnTo>
                      <a:pt x="2" y="220"/>
                    </a:lnTo>
                    <a:lnTo>
                      <a:pt x="4" y="222"/>
                    </a:lnTo>
                    <a:close/>
                  </a:path>
                </a:pathLst>
              </a:custGeom>
              <a:solidFill>
                <a:srgbClr val="4171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2" name="Freeform 18">
                <a:extLst>
                  <a:ext uri="{FF2B5EF4-FFF2-40B4-BE49-F238E27FC236}">
                    <a16:creationId xmlns:a16="http://schemas.microsoft.com/office/drawing/2014/main" id="{3A94E4B3-EEDE-4FE5-9791-BCBD62170AD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038" y="2992"/>
                <a:ext cx="235" cy="12"/>
              </a:xfrm>
              <a:custGeom>
                <a:avLst/>
                <a:gdLst>
                  <a:gd name="T0" fmla="*/ 235 w 235"/>
                  <a:gd name="T1" fmla="*/ 3 h 12"/>
                  <a:gd name="T2" fmla="*/ 227 w 235"/>
                  <a:gd name="T3" fmla="*/ 6 h 12"/>
                  <a:gd name="T4" fmla="*/ 223 w 235"/>
                  <a:gd name="T5" fmla="*/ 4 h 12"/>
                  <a:gd name="T6" fmla="*/ 226 w 235"/>
                  <a:gd name="T7" fmla="*/ 4 h 12"/>
                  <a:gd name="T8" fmla="*/ 230 w 235"/>
                  <a:gd name="T9" fmla="*/ 2 h 12"/>
                  <a:gd name="T10" fmla="*/ 234 w 235"/>
                  <a:gd name="T11" fmla="*/ 0 h 12"/>
                  <a:gd name="T12" fmla="*/ 235 w 235"/>
                  <a:gd name="T13" fmla="*/ 3 h 12"/>
                  <a:gd name="T14" fmla="*/ 214 w 235"/>
                  <a:gd name="T15" fmla="*/ 10 h 12"/>
                  <a:gd name="T16" fmla="*/ 212 w 235"/>
                  <a:gd name="T17" fmla="*/ 7 h 12"/>
                  <a:gd name="T18" fmla="*/ 215 w 235"/>
                  <a:gd name="T19" fmla="*/ 7 h 12"/>
                  <a:gd name="T20" fmla="*/ 204 w 235"/>
                  <a:gd name="T21" fmla="*/ 12 h 12"/>
                  <a:gd name="T22" fmla="*/ 196 w 235"/>
                  <a:gd name="T23" fmla="*/ 12 h 12"/>
                  <a:gd name="T24" fmla="*/ 192 w 235"/>
                  <a:gd name="T25" fmla="*/ 9 h 12"/>
                  <a:gd name="T26" fmla="*/ 201 w 235"/>
                  <a:gd name="T27" fmla="*/ 9 h 12"/>
                  <a:gd name="T28" fmla="*/ 204 w 235"/>
                  <a:gd name="T29" fmla="*/ 9 h 12"/>
                  <a:gd name="T30" fmla="*/ 184 w 235"/>
                  <a:gd name="T31" fmla="*/ 12 h 12"/>
                  <a:gd name="T32" fmla="*/ 181 w 235"/>
                  <a:gd name="T33" fmla="*/ 9 h 12"/>
                  <a:gd name="T34" fmla="*/ 184 w 235"/>
                  <a:gd name="T35" fmla="*/ 12 h 12"/>
                  <a:gd name="T36" fmla="*/ 160 w 235"/>
                  <a:gd name="T37" fmla="*/ 12 h 12"/>
                  <a:gd name="T38" fmla="*/ 172 w 235"/>
                  <a:gd name="T39" fmla="*/ 9 h 12"/>
                  <a:gd name="T40" fmla="*/ 152 w 235"/>
                  <a:gd name="T41" fmla="*/ 12 h 12"/>
                  <a:gd name="T42" fmla="*/ 149 w 235"/>
                  <a:gd name="T43" fmla="*/ 9 h 12"/>
                  <a:gd name="T44" fmla="*/ 152 w 235"/>
                  <a:gd name="T45" fmla="*/ 12 h 12"/>
                  <a:gd name="T46" fmla="*/ 128 w 235"/>
                  <a:gd name="T47" fmla="*/ 12 h 12"/>
                  <a:gd name="T48" fmla="*/ 140 w 235"/>
                  <a:gd name="T49" fmla="*/ 9 h 12"/>
                  <a:gd name="T50" fmla="*/ 119 w 235"/>
                  <a:gd name="T51" fmla="*/ 12 h 12"/>
                  <a:gd name="T52" fmla="*/ 117 w 235"/>
                  <a:gd name="T53" fmla="*/ 9 h 12"/>
                  <a:gd name="T54" fmla="*/ 119 w 235"/>
                  <a:gd name="T55" fmla="*/ 12 h 12"/>
                  <a:gd name="T56" fmla="*/ 96 w 235"/>
                  <a:gd name="T57" fmla="*/ 12 h 12"/>
                  <a:gd name="T58" fmla="*/ 108 w 235"/>
                  <a:gd name="T59" fmla="*/ 9 h 12"/>
                  <a:gd name="T60" fmla="*/ 87 w 235"/>
                  <a:gd name="T61" fmla="*/ 12 h 12"/>
                  <a:gd name="T62" fmla="*/ 84 w 235"/>
                  <a:gd name="T63" fmla="*/ 9 h 12"/>
                  <a:gd name="T64" fmla="*/ 87 w 235"/>
                  <a:gd name="T65" fmla="*/ 12 h 12"/>
                  <a:gd name="T66" fmla="*/ 64 w 235"/>
                  <a:gd name="T67" fmla="*/ 12 h 12"/>
                  <a:gd name="T68" fmla="*/ 76 w 235"/>
                  <a:gd name="T69" fmla="*/ 9 h 12"/>
                  <a:gd name="T70" fmla="*/ 55 w 235"/>
                  <a:gd name="T71" fmla="*/ 12 h 12"/>
                  <a:gd name="T72" fmla="*/ 52 w 235"/>
                  <a:gd name="T73" fmla="*/ 9 h 12"/>
                  <a:gd name="T74" fmla="*/ 55 w 235"/>
                  <a:gd name="T75" fmla="*/ 12 h 12"/>
                  <a:gd name="T76" fmla="*/ 32 w 235"/>
                  <a:gd name="T77" fmla="*/ 12 h 12"/>
                  <a:gd name="T78" fmla="*/ 44 w 235"/>
                  <a:gd name="T79" fmla="*/ 9 h 12"/>
                  <a:gd name="T80" fmla="*/ 23 w 235"/>
                  <a:gd name="T81" fmla="*/ 12 h 12"/>
                  <a:gd name="T82" fmla="*/ 20 w 235"/>
                  <a:gd name="T83" fmla="*/ 9 h 12"/>
                  <a:gd name="T84" fmla="*/ 23 w 235"/>
                  <a:gd name="T85" fmla="*/ 12 h 12"/>
                  <a:gd name="T86" fmla="*/ 0 w 235"/>
                  <a:gd name="T87" fmla="*/ 12 h 12"/>
                  <a:gd name="T88" fmla="*/ 12 w 235"/>
                  <a:gd name="T89" fmla="*/ 9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35" h="12">
                    <a:moveTo>
                      <a:pt x="235" y="3"/>
                    </a:moveTo>
                    <a:lnTo>
                      <a:pt x="235" y="3"/>
                    </a:lnTo>
                    <a:lnTo>
                      <a:pt x="231" y="5"/>
                    </a:lnTo>
                    <a:lnTo>
                      <a:pt x="227" y="6"/>
                    </a:lnTo>
                    <a:lnTo>
                      <a:pt x="225" y="7"/>
                    </a:lnTo>
                    <a:lnTo>
                      <a:pt x="223" y="4"/>
                    </a:lnTo>
                    <a:lnTo>
                      <a:pt x="226" y="4"/>
                    </a:lnTo>
                    <a:lnTo>
                      <a:pt x="226" y="4"/>
                    </a:lnTo>
                    <a:lnTo>
                      <a:pt x="230" y="2"/>
                    </a:lnTo>
                    <a:lnTo>
                      <a:pt x="230" y="2"/>
                    </a:lnTo>
                    <a:lnTo>
                      <a:pt x="234" y="0"/>
                    </a:lnTo>
                    <a:lnTo>
                      <a:pt x="234" y="0"/>
                    </a:lnTo>
                    <a:lnTo>
                      <a:pt x="234" y="0"/>
                    </a:lnTo>
                    <a:lnTo>
                      <a:pt x="235" y="3"/>
                    </a:lnTo>
                    <a:close/>
                    <a:moveTo>
                      <a:pt x="216" y="10"/>
                    </a:moveTo>
                    <a:lnTo>
                      <a:pt x="214" y="10"/>
                    </a:lnTo>
                    <a:lnTo>
                      <a:pt x="213" y="10"/>
                    </a:lnTo>
                    <a:lnTo>
                      <a:pt x="212" y="7"/>
                    </a:lnTo>
                    <a:lnTo>
                      <a:pt x="214" y="7"/>
                    </a:lnTo>
                    <a:lnTo>
                      <a:pt x="215" y="7"/>
                    </a:lnTo>
                    <a:lnTo>
                      <a:pt x="216" y="10"/>
                    </a:lnTo>
                    <a:close/>
                    <a:moveTo>
                      <a:pt x="204" y="12"/>
                    </a:moveTo>
                    <a:lnTo>
                      <a:pt x="201" y="12"/>
                    </a:lnTo>
                    <a:lnTo>
                      <a:pt x="196" y="12"/>
                    </a:lnTo>
                    <a:lnTo>
                      <a:pt x="192" y="12"/>
                    </a:lnTo>
                    <a:lnTo>
                      <a:pt x="192" y="9"/>
                    </a:lnTo>
                    <a:lnTo>
                      <a:pt x="196" y="9"/>
                    </a:lnTo>
                    <a:lnTo>
                      <a:pt x="201" y="9"/>
                    </a:lnTo>
                    <a:lnTo>
                      <a:pt x="201" y="9"/>
                    </a:lnTo>
                    <a:lnTo>
                      <a:pt x="204" y="9"/>
                    </a:lnTo>
                    <a:lnTo>
                      <a:pt x="204" y="12"/>
                    </a:lnTo>
                    <a:close/>
                    <a:moveTo>
                      <a:pt x="184" y="12"/>
                    </a:moveTo>
                    <a:lnTo>
                      <a:pt x="181" y="12"/>
                    </a:lnTo>
                    <a:lnTo>
                      <a:pt x="181" y="9"/>
                    </a:lnTo>
                    <a:lnTo>
                      <a:pt x="184" y="9"/>
                    </a:lnTo>
                    <a:lnTo>
                      <a:pt x="184" y="12"/>
                    </a:lnTo>
                    <a:close/>
                    <a:moveTo>
                      <a:pt x="172" y="12"/>
                    </a:moveTo>
                    <a:lnTo>
                      <a:pt x="160" y="12"/>
                    </a:lnTo>
                    <a:lnTo>
                      <a:pt x="160" y="9"/>
                    </a:lnTo>
                    <a:lnTo>
                      <a:pt x="172" y="9"/>
                    </a:lnTo>
                    <a:lnTo>
                      <a:pt x="172" y="12"/>
                    </a:lnTo>
                    <a:close/>
                    <a:moveTo>
                      <a:pt x="152" y="12"/>
                    </a:moveTo>
                    <a:lnTo>
                      <a:pt x="149" y="12"/>
                    </a:lnTo>
                    <a:lnTo>
                      <a:pt x="149" y="9"/>
                    </a:lnTo>
                    <a:lnTo>
                      <a:pt x="152" y="9"/>
                    </a:lnTo>
                    <a:lnTo>
                      <a:pt x="152" y="12"/>
                    </a:lnTo>
                    <a:close/>
                    <a:moveTo>
                      <a:pt x="140" y="12"/>
                    </a:moveTo>
                    <a:lnTo>
                      <a:pt x="128" y="12"/>
                    </a:lnTo>
                    <a:lnTo>
                      <a:pt x="128" y="9"/>
                    </a:lnTo>
                    <a:lnTo>
                      <a:pt x="140" y="9"/>
                    </a:lnTo>
                    <a:lnTo>
                      <a:pt x="140" y="12"/>
                    </a:lnTo>
                    <a:close/>
                    <a:moveTo>
                      <a:pt x="119" y="12"/>
                    </a:moveTo>
                    <a:lnTo>
                      <a:pt x="117" y="12"/>
                    </a:lnTo>
                    <a:lnTo>
                      <a:pt x="117" y="9"/>
                    </a:lnTo>
                    <a:lnTo>
                      <a:pt x="119" y="9"/>
                    </a:lnTo>
                    <a:lnTo>
                      <a:pt x="119" y="12"/>
                    </a:lnTo>
                    <a:close/>
                    <a:moveTo>
                      <a:pt x="108" y="12"/>
                    </a:moveTo>
                    <a:lnTo>
                      <a:pt x="96" y="12"/>
                    </a:lnTo>
                    <a:lnTo>
                      <a:pt x="96" y="9"/>
                    </a:lnTo>
                    <a:lnTo>
                      <a:pt x="108" y="9"/>
                    </a:lnTo>
                    <a:lnTo>
                      <a:pt x="108" y="12"/>
                    </a:lnTo>
                    <a:close/>
                    <a:moveTo>
                      <a:pt x="87" y="12"/>
                    </a:moveTo>
                    <a:lnTo>
                      <a:pt x="84" y="12"/>
                    </a:lnTo>
                    <a:lnTo>
                      <a:pt x="84" y="9"/>
                    </a:lnTo>
                    <a:lnTo>
                      <a:pt x="87" y="9"/>
                    </a:lnTo>
                    <a:lnTo>
                      <a:pt x="87" y="12"/>
                    </a:lnTo>
                    <a:close/>
                    <a:moveTo>
                      <a:pt x="76" y="12"/>
                    </a:moveTo>
                    <a:lnTo>
                      <a:pt x="64" y="12"/>
                    </a:lnTo>
                    <a:lnTo>
                      <a:pt x="64" y="9"/>
                    </a:lnTo>
                    <a:lnTo>
                      <a:pt x="76" y="9"/>
                    </a:lnTo>
                    <a:lnTo>
                      <a:pt x="76" y="12"/>
                    </a:lnTo>
                    <a:close/>
                    <a:moveTo>
                      <a:pt x="55" y="12"/>
                    </a:moveTo>
                    <a:lnTo>
                      <a:pt x="52" y="12"/>
                    </a:lnTo>
                    <a:lnTo>
                      <a:pt x="52" y="9"/>
                    </a:lnTo>
                    <a:lnTo>
                      <a:pt x="55" y="9"/>
                    </a:lnTo>
                    <a:lnTo>
                      <a:pt x="55" y="12"/>
                    </a:lnTo>
                    <a:close/>
                    <a:moveTo>
                      <a:pt x="44" y="12"/>
                    </a:moveTo>
                    <a:lnTo>
                      <a:pt x="32" y="12"/>
                    </a:lnTo>
                    <a:lnTo>
                      <a:pt x="32" y="9"/>
                    </a:lnTo>
                    <a:lnTo>
                      <a:pt x="44" y="9"/>
                    </a:lnTo>
                    <a:lnTo>
                      <a:pt x="44" y="12"/>
                    </a:lnTo>
                    <a:close/>
                    <a:moveTo>
                      <a:pt x="23" y="12"/>
                    </a:moveTo>
                    <a:lnTo>
                      <a:pt x="20" y="12"/>
                    </a:lnTo>
                    <a:lnTo>
                      <a:pt x="20" y="9"/>
                    </a:lnTo>
                    <a:lnTo>
                      <a:pt x="23" y="9"/>
                    </a:lnTo>
                    <a:lnTo>
                      <a:pt x="23" y="12"/>
                    </a:lnTo>
                    <a:close/>
                    <a:moveTo>
                      <a:pt x="12" y="12"/>
                    </a:moveTo>
                    <a:lnTo>
                      <a:pt x="0" y="12"/>
                    </a:lnTo>
                    <a:lnTo>
                      <a:pt x="0" y="9"/>
                    </a:lnTo>
                    <a:lnTo>
                      <a:pt x="12" y="9"/>
                    </a:lnTo>
                    <a:lnTo>
                      <a:pt x="12" y="12"/>
                    </a:lnTo>
                    <a:close/>
                  </a:path>
                </a:pathLst>
              </a:custGeom>
              <a:solidFill>
                <a:srgbClr val="4171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3" name="Freeform 19">
                <a:extLst>
                  <a:ext uri="{FF2B5EF4-FFF2-40B4-BE49-F238E27FC236}">
                    <a16:creationId xmlns:a16="http://schemas.microsoft.com/office/drawing/2014/main" id="{7EC90DFA-98E5-4266-AB73-33E2D344FC0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782" y="2915"/>
                <a:ext cx="247" cy="89"/>
              </a:xfrm>
              <a:custGeom>
                <a:avLst/>
                <a:gdLst>
                  <a:gd name="T0" fmla="*/ 244 w 247"/>
                  <a:gd name="T1" fmla="*/ 86 h 89"/>
                  <a:gd name="T2" fmla="*/ 235 w 247"/>
                  <a:gd name="T3" fmla="*/ 89 h 89"/>
                  <a:gd name="T4" fmla="*/ 235 w 247"/>
                  <a:gd name="T5" fmla="*/ 86 h 89"/>
                  <a:gd name="T6" fmla="*/ 212 w 247"/>
                  <a:gd name="T7" fmla="*/ 89 h 89"/>
                  <a:gd name="T8" fmla="*/ 215 w 247"/>
                  <a:gd name="T9" fmla="*/ 89 h 89"/>
                  <a:gd name="T10" fmla="*/ 192 w 247"/>
                  <a:gd name="T11" fmla="*/ 86 h 89"/>
                  <a:gd name="T12" fmla="*/ 183 w 247"/>
                  <a:gd name="T13" fmla="*/ 89 h 89"/>
                  <a:gd name="T14" fmla="*/ 183 w 247"/>
                  <a:gd name="T15" fmla="*/ 86 h 89"/>
                  <a:gd name="T16" fmla="*/ 160 w 247"/>
                  <a:gd name="T17" fmla="*/ 89 h 89"/>
                  <a:gd name="T18" fmla="*/ 171 w 247"/>
                  <a:gd name="T19" fmla="*/ 89 h 89"/>
                  <a:gd name="T20" fmla="*/ 148 w 247"/>
                  <a:gd name="T21" fmla="*/ 86 h 89"/>
                  <a:gd name="T22" fmla="*/ 139 w 247"/>
                  <a:gd name="T23" fmla="*/ 89 h 89"/>
                  <a:gd name="T24" fmla="*/ 139 w 247"/>
                  <a:gd name="T25" fmla="*/ 86 h 89"/>
                  <a:gd name="T26" fmla="*/ 116 w 247"/>
                  <a:gd name="T27" fmla="*/ 89 h 89"/>
                  <a:gd name="T28" fmla="*/ 119 w 247"/>
                  <a:gd name="T29" fmla="*/ 89 h 89"/>
                  <a:gd name="T30" fmla="*/ 95 w 247"/>
                  <a:gd name="T31" fmla="*/ 86 h 89"/>
                  <a:gd name="T32" fmla="*/ 87 w 247"/>
                  <a:gd name="T33" fmla="*/ 89 h 89"/>
                  <a:gd name="T34" fmla="*/ 84 w 247"/>
                  <a:gd name="T35" fmla="*/ 86 h 89"/>
                  <a:gd name="T36" fmla="*/ 87 w 247"/>
                  <a:gd name="T37" fmla="*/ 86 h 89"/>
                  <a:gd name="T38" fmla="*/ 71 w 247"/>
                  <a:gd name="T39" fmla="*/ 87 h 89"/>
                  <a:gd name="T40" fmla="*/ 64 w 247"/>
                  <a:gd name="T41" fmla="*/ 82 h 89"/>
                  <a:gd name="T42" fmla="*/ 72 w 247"/>
                  <a:gd name="T43" fmla="*/ 84 h 89"/>
                  <a:gd name="T44" fmla="*/ 75 w 247"/>
                  <a:gd name="T45" fmla="*/ 88 h 89"/>
                  <a:gd name="T46" fmla="*/ 52 w 247"/>
                  <a:gd name="T47" fmla="*/ 81 h 89"/>
                  <a:gd name="T48" fmla="*/ 55 w 247"/>
                  <a:gd name="T49" fmla="*/ 79 h 89"/>
                  <a:gd name="T50" fmla="*/ 44 w 247"/>
                  <a:gd name="T51" fmla="*/ 76 h 89"/>
                  <a:gd name="T52" fmla="*/ 36 w 247"/>
                  <a:gd name="T53" fmla="*/ 70 h 89"/>
                  <a:gd name="T54" fmla="*/ 37 w 247"/>
                  <a:gd name="T55" fmla="*/ 68 h 89"/>
                  <a:gd name="T56" fmla="*/ 44 w 247"/>
                  <a:gd name="T57" fmla="*/ 73 h 89"/>
                  <a:gd name="T58" fmla="*/ 44 w 247"/>
                  <a:gd name="T59" fmla="*/ 76 h 89"/>
                  <a:gd name="T60" fmla="*/ 26 w 247"/>
                  <a:gd name="T61" fmla="*/ 61 h 89"/>
                  <a:gd name="T62" fmla="*/ 30 w 247"/>
                  <a:gd name="T63" fmla="*/ 61 h 89"/>
                  <a:gd name="T64" fmla="*/ 17 w 247"/>
                  <a:gd name="T65" fmla="*/ 51 h 89"/>
                  <a:gd name="T66" fmla="*/ 15 w 247"/>
                  <a:gd name="T67" fmla="*/ 43 h 89"/>
                  <a:gd name="T68" fmla="*/ 20 w 247"/>
                  <a:gd name="T69" fmla="*/ 50 h 89"/>
                  <a:gd name="T70" fmla="*/ 19 w 247"/>
                  <a:gd name="T71" fmla="*/ 54 h 89"/>
                  <a:gd name="T72" fmla="*/ 7 w 247"/>
                  <a:gd name="T73" fmla="*/ 33 h 89"/>
                  <a:gd name="T74" fmla="*/ 11 w 247"/>
                  <a:gd name="T75" fmla="*/ 34 h 89"/>
                  <a:gd name="T76" fmla="*/ 4 w 247"/>
                  <a:gd name="T77" fmla="*/ 24 h 89"/>
                  <a:gd name="T78" fmla="*/ 1 w 247"/>
                  <a:gd name="T79" fmla="*/ 14 h 89"/>
                  <a:gd name="T80" fmla="*/ 4 w 247"/>
                  <a:gd name="T81" fmla="*/ 13 h 89"/>
                  <a:gd name="T82" fmla="*/ 6 w 247"/>
                  <a:gd name="T83" fmla="*/ 22 h 89"/>
                  <a:gd name="T84" fmla="*/ 4 w 247"/>
                  <a:gd name="T85" fmla="*/ 24 h 89"/>
                  <a:gd name="T86" fmla="*/ 3 w 247"/>
                  <a:gd name="T87" fmla="*/ 0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47" h="89">
                    <a:moveTo>
                      <a:pt x="247" y="89"/>
                    </a:moveTo>
                    <a:lnTo>
                      <a:pt x="244" y="89"/>
                    </a:lnTo>
                    <a:lnTo>
                      <a:pt x="244" y="86"/>
                    </a:lnTo>
                    <a:lnTo>
                      <a:pt x="247" y="86"/>
                    </a:lnTo>
                    <a:lnTo>
                      <a:pt x="247" y="89"/>
                    </a:lnTo>
                    <a:close/>
                    <a:moveTo>
                      <a:pt x="235" y="89"/>
                    </a:moveTo>
                    <a:lnTo>
                      <a:pt x="224" y="89"/>
                    </a:lnTo>
                    <a:lnTo>
                      <a:pt x="224" y="86"/>
                    </a:lnTo>
                    <a:lnTo>
                      <a:pt x="235" y="86"/>
                    </a:lnTo>
                    <a:lnTo>
                      <a:pt x="235" y="89"/>
                    </a:lnTo>
                    <a:close/>
                    <a:moveTo>
                      <a:pt x="215" y="89"/>
                    </a:moveTo>
                    <a:lnTo>
                      <a:pt x="212" y="89"/>
                    </a:lnTo>
                    <a:lnTo>
                      <a:pt x="212" y="86"/>
                    </a:lnTo>
                    <a:lnTo>
                      <a:pt x="215" y="86"/>
                    </a:lnTo>
                    <a:lnTo>
                      <a:pt x="215" y="89"/>
                    </a:lnTo>
                    <a:close/>
                    <a:moveTo>
                      <a:pt x="203" y="89"/>
                    </a:moveTo>
                    <a:lnTo>
                      <a:pt x="192" y="89"/>
                    </a:lnTo>
                    <a:lnTo>
                      <a:pt x="192" y="86"/>
                    </a:lnTo>
                    <a:lnTo>
                      <a:pt x="203" y="86"/>
                    </a:lnTo>
                    <a:lnTo>
                      <a:pt x="203" y="89"/>
                    </a:lnTo>
                    <a:close/>
                    <a:moveTo>
                      <a:pt x="183" y="89"/>
                    </a:moveTo>
                    <a:lnTo>
                      <a:pt x="180" y="89"/>
                    </a:lnTo>
                    <a:lnTo>
                      <a:pt x="180" y="86"/>
                    </a:lnTo>
                    <a:lnTo>
                      <a:pt x="183" y="86"/>
                    </a:lnTo>
                    <a:lnTo>
                      <a:pt x="183" y="89"/>
                    </a:lnTo>
                    <a:close/>
                    <a:moveTo>
                      <a:pt x="171" y="89"/>
                    </a:moveTo>
                    <a:lnTo>
                      <a:pt x="160" y="89"/>
                    </a:lnTo>
                    <a:lnTo>
                      <a:pt x="160" y="86"/>
                    </a:lnTo>
                    <a:lnTo>
                      <a:pt x="171" y="86"/>
                    </a:lnTo>
                    <a:lnTo>
                      <a:pt x="171" y="89"/>
                    </a:lnTo>
                    <a:close/>
                    <a:moveTo>
                      <a:pt x="151" y="89"/>
                    </a:moveTo>
                    <a:lnTo>
                      <a:pt x="148" y="89"/>
                    </a:lnTo>
                    <a:lnTo>
                      <a:pt x="148" y="86"/>
                    </a:lnTo>
                    <a:lnTo>
                      <a:pt x="151" y="86"/>
                    </a:lnTo>
                    <a:lnTo>
                      <a:pt x="151" y="89"/>
                    </a:lnTo>
                    <a:close/>
                    <a:moveTo>
                      <a:pt x="139" y="89"/>
                    </a:moveTo>
                    <a:lnTo>
                      <a:pt x="128" y="89"/>
                    </a:lnTo>
                    <a:lnTo>
                      <a:pt x="128" y="86"/>
                    </a:lnTo>
                    <a:lnTo>
                      <a:pt x="139" y="86"/>
                    </a:lnTo>
                    <a:lnTo>
                      <a:pt x="139" y="89"/>
                    </a:lnTo>
                    <a:close/>
                    <a:moveTo>
                      <a:pt x="119" y="89"/>
                    </a:moveTo>
                    <a:lnTo>
                      <a:pt x="116" y="89"/>
                    </a:lnTo>
                    <a:lnTo>
                      <a:pt x="116" y="86"/>
                    </a:lnTo>
                    <a:lnTo>
                      <a:pt x="119" y="86"/>
                    </a:lnTo>
                    <a:lnTo>
                      <a:pt x="119" y="89"/>
                    </a:lnTo>
                    <a:close/>
                    <a:moveTo>
                      <a:pt x="107" y="89"/>
                    </a:moveTo>
                    <a:lnTo>
                      <a:pt x="95" y="89"/>
                    </a:lnTo>
                    <a:lnTo>
                      <a:pt x="95" y="86"/>
                    </a:lnTo>
                    <a:lnTo>
                      <a:pt x="107" y="86"/>
                    </a:lnTo>
                    <a:lnTo>
                      <a:pt x="107" y="89"/>
                    </a:lnTo>
                    <a:close/>
                    <a:moveTo>
                      <a:pt x="87" y="89"/>
                    </a:moveTo>
                    <a:lnTo>
                      <a:pt x="84" y="89"/>
                    </a:lnTo>
                    <a:lnTo>
                      <a:pt x="84" y="89"/>
                    </a:lnTo>
                    <a:lnTo>
                      <a:pt x="84" y="86"/>
                    </a:lnTo>
                    <a:lnTo>
                      <a:pt x="85" y="86"/>
                    </a:lnTo>
                    <a:lnTo>
                      <a:pt x="85" y="86"/>
                    </a:lnTo>
                    <a:lnTo>
                      <a:pt x="87" y="86"/>
                    </a:lnTo>
                    <a:lnTo>
                      <a:pt x="87" y="89"/>
                    </a:lnTo>
                    <a:close/>
                    <a:moveTo>
                      <a:pt x="75" y="88"/>
                    </a:moveTo>
                    <a:lnTo>
                      <a:pt x="71" y="87"/>
                    </a:lnTo>
                    <a:lnTo>
                      <a:pt x="67" y="86"/>
                    </a:lnTo>
                    <a:lnTo>
                      <a:pt x="63" y="85"/>
                    </a:lnTo>
                    <a:lnTo>
                      <a:pt x="64" y="82"/>
                    </a:lnTo>
                    <a:lnTo>
                      <a:pt x="68" y="83"/>
                    </a:lnTo>
                    <a:lnTo>
                      <a:pt x="67" y="83"/>
                    </a:lnTo>
                    <a:lnTo>
                      <a:pt x="72" y="84"/>
                    </a:lnTo>
                    <a:lnTo>
                      <a:pt x="72" y="84"/>
                    </a:lnTo>
                    <a:lnTo>
                      <a:pt x="75" y="85"/>
                    </a:lnTo>
                    <a:lnTo>
                      <a:pt x="75" y="88"/>
                    </a:lnTo>
                    <a:close/>
                    <a:moveTo>
                      <a:pt x="55" y="82"/>
                    </a:moveTo>
                    <a:lnTo>
                      <a:pt x="54" y="82"/>
                    </a:lnTo>
                    <a:lnTo>
                      <a:pt x="52" y="81"/>
                    </a:lnTo>
                    <a:lnTo>
                      <a:pt x="53" y="78"/>
                    </a:lnTo>
                    <a:lnTo>
                      <a:pt x="55" y="79"/>
                    </a:lnTo>
                    <a:lnTo>
                      <a:pt x="55" y="79"/>
                    </a:lnTo>
                    <a:lnTo>
                      <a:pt x="56" y="79"/>
                    </a:lnTo>
                    <a:lnTo>
                      <a:pt x="55" y="82"/>
                    </a:lnTo>
                    <a:close/>
                    <a:moveTo>
                      <a:pt x="44" y="76"/>
                    </a:moveTo>
                    <a:lnTo>
                      <a:pt x="43" y="75"/>
                    </a:lnTo>
                    <a:lnTo>
                      <a:pt x="39" y="73"/>
                    </a:lnTo>
                    <a:lnTo>
                      <a:pt x="36" y="70"/>
                    </a:lnTo>
                    <a:lnTo>
                      <a:pt x="34" y="69"/>
                    </a:lnTo>
                    <a:lnTo>
                      <a:pt x="36" y="67"/>
                    </a:lnTo>
                    <a:lnTo>
                      <a:pt x="37" y="68"/>
                    </a:lnTo>
                    <a:lnTo>
                      <a:pt x="37" y="68"/>
                    </a:lnTo>
                    <a:lnTo>
                      <a:pt x="41" y="70"/>
                    </a:lnTo>
                    <a:lnTo>
                      <a:pt x="44" y="73"/>
                    </a:lnTo>
                    <a:lnTo>
                      <a:pt x="44" y="73"/>
                    </a:lnTo>
                    <a:lnTo>
                      <a:pt x="46" y="74"/>
                    </a:lnTo>
                    <a:lnTo>
                      <a:pt x="44" y="76"/>
                    </a:lnTo>
                    <a:close/>
                    <a:moveTo>
                      <a:pt x="28" y="63"/>
                    </a:moveTo>
                    <a:lnTo>
                      <a:pt x="26" y="62"/>
                    </a:lnTo>
                    <a:lnTo>
                      <a:pt x="26" y="61"/>
                    </a:lnTo>
                    <a:lnTo>
                      <a:pt x="28" y="59"/>
                    </a:lnTo>
                    <a:lnTo>
                      <a:pt x="28" y="59"/>
                    </a:lnTo>
                    <a:lnTo>
                      <a:pt x="30" y="61"/>
                    </a:lnTo>
                    <a:lnTo>
                      <a:pt x="28" y="63"/>
                    </a:lnTo>
                    <a:close/>
                    <a:moveTo>
                      <a:pt x="19" y="54"/>
                    </a:moveTo>
                    <a:lnTo>
                      <a:pt x="17" y="51"/>
                    </a:lnTo>
                    <a:lnTo>
                      <a:pt x="15" y="48"/>
                    </a:lnTo>
                    <a:lnTo>
                      <a:pt x="13" y="44"/>
                    </a:lnTo>
                    <a:lnTo>
                      <a:pt x="15" y="43"/>
                    </a:lnTo>
                    <a:lnTo>
                      <a:pt x="17" y="46"/>
                    </a:lnTo>
                    <a:lnTo>
                      <a:pt x="17" y="46"/>
                    </a:lnTo>
                    <a:lnTo>
                      <a:pt x="20" y="50"/>
                    </a:lnTo>
                    <a:lnTo>
                      <a:pt x="20" y="50"/>
                    </a:lnTo>
                    <a:lnTo>
                      <a:pt x="22" y="53"/>
                    </a:lnTo>
                    <a:lnTo>
                      <a:pt x="19" y="54"/>
                    </a:lnTo>
                    <a:close/>
                    <a:moveTo>
                      <a:pt x="8" y="36"/>
                    </a:moveTo>
                    <a:lnTo>
                      <a:pt x="8" y="36"/>
                    </a:lnTo>
                    <a:lnTo>
                      <a:pt x="7" y="33"/>
                    </a:lnTo>
                    <a:lnTo>
                      <a:pt x="10" y="32"/>
                    </a:lnTo>
                    <a:lnTo>
                      <a:pt x="11" y="35"/>
                    </a:lnTo>
                    <a:lnTo>
                      <a:pt x="11" y="34"/>
                    </a:lnTo>
                    <a:lnTo>
                      <a:pt x="11" y="35"/>
                    </a:lnTo>
                    <a:lnTo>
                      <a:pt x="8" y="36"/>
                    </a:lnTo>
                    <a:close/>
                    <a:moveTo>
                      <a:pt x="4" y="24"/>
                    </a:moveTo>
                    <a:lnTo>
                      <a:pt x="4" y="23"/>
                    </a:lnTo>
                    <a:lnTo>
                      <a:pt x="2" y="19"/>
                    </a:lnTo>
                    <a:lnTo>
                      <a:pt x="1" y="14"/>
                    </a:lnTo>
                    <a:lnTo>
                      <a:pt x="1" y="13"/>
                    </a:lnTo>
                    <a:lnTo>
                      <a:pt x="4" y="12"/>
                    </a:lnTo>
                    <a:lnTo>
                      <a:pt x="4" y="13"/>
                    </a:lnTo>
                    <a:lnTo>
                      <a:pt x="5" y="18"/>
                    </a:lnTo>
                    <a:lnTo>
                      <a:pt x="5" y="18"/>
                    </a:lnTo>
                    <a:lnTo>
                      <a:pt x="6" y="22"/>
                    </a:lnTo>
                    <a:lnTo>
                      <a:pt x="6" y="22"/>
                    </a:lnTo>
                    <a:lnTo>
                      <a:pt x="7" y="24"/>
                    </a:lnTo>
                    <a:lnTo>
                      <a:pt x="4" y="24"/>
                    </a:lnTo>
                    <a:close/>
                    <a:moveTo>
                      <a:pt x="0" y="3"/>
                    </a:moveTo>
                    <a:lnTo>
                      <a:pt x="0" y="0"/>
                    </a:lnTo>
                    <a:lnTo>
                      <a:pt x="3" y="0"/>
                    </a:lnTo>
                    <a:lnTo>
                      <a:pt x="3" y="3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4171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4" name="Rectangle 20">
                <a:extLst>
                  <a:ext uri="{FF2B5EF4-FFF2-40B4-BE49-F238E27FC236}">
                    <a16:creationId xmlns:a16="http://schemas.microsoft.com/office/drawing/2014/main" id="{F8353E2F-2A33-4A7C-9A52-A5EEB3767B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82" y="2898"/>
                <a:ext cx="2" cy="12"/>
              </a:xfrm>
              <a:prstGeom prst="rect">
                <a:avLst/>
              </a:prstGeom>
              <a:noFill/>
              <a:ln w="4763" cap="rnd">
                <a:solidFill>
                  <a:srgbClr val="41719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5" name="Rectangle 21">
                <a:extLst>
                  <a:ext uri="{FF2B5EF4-FFF2-40B4-BE49-F238E27FC236}">
                    <a16:creationId xmlns:a16="http://schemas.microsoft.com/office/drawing/2014/main" id="{B0C319A9-EB51-4B85-B995-6C56943F05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82" y="2886"/>
                <a:ext cx="2" cy="3"/>
              </a:xfrm>
              <a:prstGeom prst="rect">
                <a:avLst/>
              </a:prstGeom>
              <a:noFill/>
              <a:ln w="4763" cap="rnd">
                <a:solidFill>
                  <a:srgbClr val="41719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6" name="Rectangle 22">
                <a:extLst>
                  <a:ext uri="{FF2B5EF4-FFF2-40B4-BE49-F238E27FC236}">
                    <a16:creationId xmlns:a16="http://schemas.microsoft.com/office/drawing/2014/main" id="{42C4A73D-6A44-4548-B502-7C3765EE92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82" y="2864"/>
                <a:ext cx="2" cy="13"/>
              </a:xfrm>
              <a:prstGeom prst="rect">
                <a:avLst/>
              </a:prstGeom>
              <a:noFill/>
              <a:ln w="4763" cap="rnd">
                <a:solidFill>
                  <a:srgbClr val="41719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7" name="Rectangle 23">
                <a:extLst>
                  <a:ext uri="{FF2B5EF4-FFF2-40B4-BE49-F238E27FC236}">
                    <a16:creationId xmlns:a16="http://schemas.microsoft.com/office/drawing/2014/main" id="{C65B5458-E651-40F8-B380-3CB832C16A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82" y="2852"/>
                <a:ext cx="2" cy="3"/>
              </a:xfrm>
              <a:prstGeom prst="rect">
                <a:avLst/>
              </a:prstGeom>
              <a:noFill/>
              <a:ln w="4763" cap="rnd">
                <a:solidFill>
                  <a:srgbClr val="41719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8" name="Rectangle 24">
                <a:extLst>
                  <a:ext uri="{FF2B5EF4-FFF2-40B4-BE49-F238E27FC236}">
                    <a16:creationId xmlns:a16="http://schemas.microsoft.com/office/drawing/2014/main" id="{75E49A26-AB74-4916-8F4D-863A180F1B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82" y="2831"/>
                <a:ext cx="2" cy="12"/>
              </a:xfrm>
              <a:prstGeom prst="rect">
                <a:avLst/>
              </a:prstGeom>
              <a:noFill/>
              <a:ln w="4763" cap="rnd">
                <a:solidFill>
                  <a:srgbClr val="41719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9" name="Rectangle 25">
                <a:extLst>
                  <a:ext uri="{FF2B5EF4-FFF2-40B4-BE49-F238E27FC236}">
                    <a16:creationId xmlns:a16="http://schemas.microsoft.com/office/drawing/2014/main" id="{CEFAB4E4-8412-41DE-B05D-C1FD6E3349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82" y="2819"/>
                <a:ext cx="2" cy="2"/>
              </a:xfrm>
              <a:prstGeom prst="rect">
                <a:avLst/>
              </a:prstGeom>
              <a:noFill/>
              <a:ln w="4763" cap="rnd">
                <a:solidFill>
                  <a:srgbClr val="41719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0" name="Rectangle 26">
                <a:extLst>
                  <a:ext uri="{FF2B5EF4-FFF2-40B4-BE49-F238E27FC236}">
                    <a16:creationId xmlns:a16="http://schemas.microsoft.com/office/drawing/2014/main" id="{E1F582C1-FEDF-4410-952F-59836A31BA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82" y="2797"/>
                <a:ext cx="2" cy="12"/>
              </a:xfrm>
              <a:prstGeom prst="rect">
                <a:avLst/>
              </a:prstGeom>
              <a:noFill/>
              <a:ln w="4763" cap="rnd">
                <a:solidFill>
                  <a:srgbClr val="41719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1" name="Rectangle 27">
                <a:extLst>
                  <a:ext uri="{FF2B5EF4-FFF2-40B4-BE49-F238E27FC236}">
                    <a16:creationId xmlns:a16="http://schemas.microsoft.com/office/drawing/2014/main" id="{8EF7E1FC-1C58-49BA-B0EE-40D42080FC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82" y="2785"/>
                <a:ext cx="2" cy="3"/>
              </a:xfrm>
              <a:prstGeom prst="rect">
                <a:avLst/>
              </a:prstGeom>
              <a:noFill/>
              <a:ln w="4763" cap="rnd">
                <a:solidFill>
                  <a:srgbClr val="41719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2" name="Rectangle 28">
                <a:extLst>
                  <a:ext uri="{FF2B5EF4-FFF2-40B4-BE49-F238E27FC236}">
                    <a16:creationId xmlns:a16="http://schemas.microsoft.com/office/drawing/2014/main" id="{B0286968-D0E6-4ECC-A370-BEF34E3C9F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82" y="2763"/>
                <a:ext cx="2" cy="13"/>
              </a:xfrm>
              <a:prstGeom prst="rect">
                <a:avLst/>
              </a:prstGeom>
              <a:noFill/>
              <a:ln w="4763" cap="rnd">
                <a:solidFill>
                  <a:srgbClr val="41719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3" name="Rectangle 29">
                <a:extLst>
                  <a:ext uri="{FF2B5EF4-FFF2-40B4-BE49-F238E27FC236}">
                    <a16:creationId xmlns:a16="http://schemas.microsoft.com/office/drawing/2014/main" id="{D8FB77F0-CD3C-4675-9532-4AD5969A83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82" y="2751"/>
                <a:ext cx="2" cy="3"/>
              </a:xfrm>
              <a:prstGeom prst="rect">
                <a:avLst/>
              </a:prstGeom>
              <a:noFill/>
              <a:ln w="4763" cap="rnd">
                <a:solidFill>
                  <a:srgbClr val="41719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4" name="Rectangle 30">
                <a:extLst>
                  <a:ext uri="{FF2B5EF4-FFF2-40B4-BE49-F238E27FC236}">
                    <a16:creationId xmlns:a16="http://schemas.microsoft.com/office/drawing/2014/main" id="{5F99852F-C45B-421F-B9E3-16F0DF1524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82" y="2730"/>
                <a:ext cx="2" cy="12"/>
              </a:xfrm>
              <a:prstGeom prst="rect">
                <a:avLst/>
              </a:prstGeom>
              <a:noFill/>
              <a:ln w="4763" cap="rnd">
                <a:solidFill>
                  <a:srgbClr val="41719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5" name="Rectangle 31">
                <a:extLst>
                  <a:ext uri="{FF2B5EF4-FFF2-40B4-BE49-F238E27FC236}">
                    <a16:creationId xmlns:a16="http://schemas.microsoft.com/office/drawing/2014/main" id="{F3F9EC1A-C6FB-4ACF-803D-EDBF2F58B1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82" y="2718"/>
                <a:ext cx="2" cy="3"/>
              </a:xfrm>
              <a:prstGeom prst="rect">
                <a:avLst/>
              </a:prstGeom>
              <a:noFill/>
              <a:ln w="4763" cap="rnd">
                <a:solidFill>
                  <a:srgbClr val="41719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6" name="Rectangle 32">
                <a:extLst>
                  <a:ext uri="{FF2B5EF4-FFF2-40B4-BE49-F238E27FC236}">
                    <a16:creationId xmlns:a16="http://schemas.microsoft.com/office/drawing/2014/main" id="{54A3B7A3-15E0-49E7-B5FF-4611B943BE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82" y="2696"/>
                <a:ext cx="2" cy="12"/>
              </a:xfrm>
              <a:prstGeom prst="rect">
                <a:avLst/>
              </a:prstGeom>
              <a:noFill/>
              <a:ln w="4763" cap="rnd">
                <a:solidFill>
                  <a:srgbClr val="41719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7" name="Rectangle 33">
                <a:extLst>
                  <a:ext uri="{FF2B5EF4-FFF2-40B4-BE49-F238E27FC236}">
                    <a16:creationId xmlns:a16="http://schemas.microsoft.com/office/drawing/2014/main" id="{FB3A7ED3-1D15-4DD1-997C-F72C10D6FE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82" y="2684"/>
                <a:ext cx="2" cy="3"/>
              </a:xfrm>
              <a:prstGeom prst="rect">
                <a:avLst/>
              </a:prstGeom>
              <a:noFill/>
              <a:ln w="4763" cap="rnd">
                <a:solidFill>
                  <a:srgbClr val="41719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8" name="Rectangle 34">
                <a:extLst>
                  <a:ext uri="{FF2B5EF4-FFF2-40B4-BE49-F238E27FC236}">
                    <a16:creationId xmlns:a16="http://schemas.microsoft.com/office/drawing/2014/main" id="{300C2CF6-EEF0-4371-B5BE-513178284E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82" y="2663"/>
                <a:ext cx="2" cy="12"/>
              </a:xfrm>
              <a:prstGeom prst="rect">
                <a:avLst/>
              </a:prstGeom>
              <a:noFill/>
              <a:ln w="4763" cap="rnd">
                <a:solidFill>
                  <a:srgbClr val="41719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9" name="Rectangle 35">
                <a:extLst>
                  <a:ext uri="{FF2B5EF4-FFF2-40B4-BE49-F238E27FC236}">
                    <a16:creationId xmlns:a16="http://schemas.microsoft.com/office/drawing/2014/main" id="{A2DA7942-AE38-4E6E-9163-1F3FFD54BB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82" y="2650"/>
                <a:ext cx="2" cy="3"/>
              </a:xfrm>
              <a:prstGeom prst="rect">
                <a:avLst/>
              </a:prstGeom>
              <a:noFill/>
              <a:ln w="4763" cap="rnd">
                <a:solidFill>
                  <a:srgbClr val="41719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0" name="Rectangle 36">
                <a:extLst>
                  <a:ext uri="{FF2B5EF4-FFF2-40B4-BE49-F238E27FC236}">
                    <a16:creationId xmlns:a16="http://schemas.microsoft.com/office/drawing/2014/main" id="{05798B3B-30CD-4D35-9F42-DF37E567A2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82" y="2629"/>
                <a:ext cx="2" cy="12"/>
              </a:xfrm>
              <a:prstGeom prst="rect">
                <a:avLst/>
              </a:prstGeom>
              <a:noFill/>
              <a:ln w="4763" cap="rnd">
                <a:solidFill>
                  <a:srgbClr val="41719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1" name="Rectangle 37">
                <a:extLst>
                  <a:ext uri="{FF2B5EF4-FFF2-40B4-BE49-F238E27FC236}">
                    <a16:creationId xmlns:a16="http://schemas.microsoft.com/office/drawing/2014/main" id="{B74E7E21-ED97-4DD2-BE0B-65097694DF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82" y="2617"/>
                <a:ext cx="2" cy="3"/>
              </a:xfrm>
              <a:prstGeom prst="rect">
                <a:avLst/>
              </a:prstGeom>
              <a:noFill/>
              <a:ln w="4763" cap="rnd">
                <a:solidFill>
                  <a:srgbClr val="41719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2" name="Rectangle 38">
                <a:extLst>
                  <a:ext uri="{FF2B5EF4-FFF2-40B4-BE49-F238E27FC236}">
                    <a16:creationId xmlns:a16="http://schemas.microsoft.com/office/drawing/2014/main" id="{4798EB32-40BB-4ABD-9763-2230E6B969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82" y="2595"/>
                <a:ext cx="2" cy="13"/>
              </a:xfrm>
              <a:prstGeom prst="rect">
                <a:avLst/>
              </a:prstGeom>
              <a:noFill/>
              <a:ln w="4763" cap="rnd">
                <a:solidFill>
                  <a:srgbClr val="41719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3" name="Rectangle 39">
                <a:extLst>
                  <a:ext uri="{FF2B5EF4-FFF2-40B4-BE49-F238E27FC236}">
                    <a16:creationId xmlns:a16="http://schemas.microsoft.com/office/drawing/2014/main" id="{940423AF-AE47-4CDA-A5EF-E28A97BFD9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82" y="2583"/>
                <a:ext cx="2" cy="3"/>
              </a:xfrm>
              <a:prstGeom prst="rect">
                <a:avLst/>
              </a:prstGeom>
              <a:noFill/>
              <a:ln w="4763" cap="rnd">
                <a:solidFill>
                  <a:srgbClr val="41719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4" name="Rectangle 40">
                <a:extLst>
                  <a:ext uri="{FF2B5EF4-FFF2-40B4-BE49-F238E27FC236}">
                    <a16:creationId xmlns:a16="http://schemas.microsoft.com/office/drawing/2014/main" id="{06556A77-C95B-41A6-8058-16302A4CDD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82" y="2562"/>
                <a:ext cx="2" cy="12"/>
              </a:xfrm>
              <a:prstGeom prst="rect">
                <a:avLst/>
              </a:prstGeom>
              <a:noFill/>
              <a:ln w="4763" cap="rnd">
                <a:solidFill>
                  <a:srgbClr val="41719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5" name="Rectangle 41">
                <a:extLst>
                  <a:ext uri="{FF2B5EF4-FFF2-40B4-BE49-F238E27FC236}">
                    <a16:creationId xmlns:a16="http://schemas.microsoft.com/office/drawing/2014/main" id="{48477F21-348B-4122-9FF5-6639F77805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82" y="2550"/>
                <a:ext cx="2" cy="3"/>
              </a:xfrm>
              <a:prstGeom prst="rect">
                <a:avLst/>
              </a:prstGeom>
              <a:noFill/>
              <a:ln w="4763" cap="rnd">
                <a:solidFill>
                  <a:srgbClr val="41719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6" name="Freeform 42">
                <a:extLst>
                  <a:ext uri="{FF2B5EF4-FFF2-40B4-BE49-F238E27FC236}">
                    <a16:creationId xmlns:a16="http://schemas.microsoft.com/office/drawing/2014/main" id="{F6CDB747-D294-45DC-9E7D-AFA1D40C98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2" y="2528"/>
                <a:ext cx="3" cy="12"/>
              </a:xfrm>
              <a:custGeom>
                <a:avLst/>
                <a:gdLst>
                  <a:gd name="T0" fmla="*/ 0 w 3"/>
                  <a:gd name="T1" fmla="*/ 12 h 12"/>
                  <a:gd name="T2" fmla="*/ 0 w 3"/>
                  <a:gd name="T3" fmla="*/ 8 h 12"/>
                  <a:gd name="T4" fmla="*/ 0 w 3"/>
                  <a:gd name="T5" fmla="*/ 3 h 12"/>
                  <a:gd name="T6" fmla="*/ 0 w 3"/>
                  <a:gd name="T7" fmla="*/ 0 h 12"/>
                  <a:gd name="T8" fmla="*/ 3 w 3"/>
                  <a:gd name="T9" fmla="*/ 0 h 12"/>
                  <a:gd name="T10" fmla="*/ 3 w 3"/>
                  <a:gd name="T11" fmla="*/ 3 h 12"/>
                  <a:gd name="T12" fmla="*/ 3 w 3"/>
                  <a:gd name="T13" fmla="*/ 3 h 12"/>
                  <a:gd name="T14" fmla="*/ 3 w 3"/>
                  <a:gd name="T15" fmla="*/ 8 h 12"/>
                  <a:gd name="T16" fmla="*/ 3 w 3"/>
                  <a:gd name="T17" fmla="*/ 12 h 12"/>
                  <a:gd name="T18" fmla="*/ 0 w 3"/>
                  <a:gd name="T19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" h="12">
                    <a:moveTo>
                      <a:pt x="0" y="12"/>
                    </a:moveTo>
                    <a:lnTo>
                      <a:pt x="0" y="8"/>
                    </a:lnTo>
                    <a:lnTo>
                      <a:pt x="0" y="3"/>
                    </a:lnTo>
                    <a:lnTo>
                      <a:pt x="0" y="0"/>
                    </a:lnTo>
                    <a:lnTo>
                      <a:pt x="3" y="0"/>
                    </a:lnTo>
                    <a:lnTo>
                      <a:pt x="3" y="3"/>
                    </a:lnTo>
                    <a:lnTo>
                      <a:pt x="3" y="3"/>
                    </a:lnTo>
                    <a:lnTo>
                      <a:pt x="3" y="8"/>
                    </a:lnTo>
                    <a:lnTo>
                      <a:pt x="3" y="12"/>
                    </a:lnTo>
                    <a:lnTo>
                      <a:pt x="0" y="12"/>
                    </a:lnTo>
                  </a:path>
                </a:pathLst>
              </a:custGeom>
              <a:noFill/>
              <a:ln w="4763" cap="rnd">
                <a:solidFill>
                  <a:srgbClr val="41719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7" name="Freeform 43">
                <a:extLst>
                  <a:ext uri="{FF2B5EF4-FFF2-40B4-BE49-F238E27FC236}">
                    <a16:creationId xmlns:a16="http://schemas.microsoft.com/office/drawing/2014/main" id="{480FDC81-B4E0-4865-9819-57E498C340D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4" y="2516"/>
                <a:ext cx="3" cy="3"/>
              </a:xfrm>
              <a:custGeom>
                <a:avLst/>
                <a:gdLst>
                  <a:gd name="T0" fmla="*/ 0 w 3"/>
                  <a:gd name="T1" fmla="*/ 3 h 3"/>
                  <a:gd name="T2" fmla="*/ 0 w 3"/>
                  <a:gd name="T3" fmla="*/ 1 h 3"/>
                  <a:gd name="T4" fmla="*/ 1 w 3"/>
                  <a:gd name="T5" fmla="*/ 0 h 3"/>
                  <a:gd name="T6" fmla="*/ 3 w 3"/>
                  <a:gd name="T7" fmla="*/ 1 h 3"/>
                  <a:gd name="T8" fmla="*/ 3 w 3"/>
                  <a:gd name="T9" fmla="*/ 2 h 3"/>
                  <a:gd name="T10" fmla="*/ 3 w 3"/>
                  <a:gd name="T11" fmla="*/ 2 h 3"/>
                  <a:gd name="T12" fmla="*/ 3 w 3"/>
                  <a:gd name="T13" fmla="*/ 3 h 3"/>
                  <a:gd name="T14" fmla="*/ 0 w 3"/>
                  <a:gd name="T15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" h="3">
                    <a:moveTo>
                      <a:pt x="0" y="3"/>
                    </a:moveTo>
                    <a:lnTo>
                      <a:pt x="0" y="1"/>
                    </a:lnTo>
                    <a:lnTo>
                      <a:pt x="1" y="0"/>
                    </a:lnTo>
                    <a:lnTo>
                      <a:pt x="3" y="1"/>
                    </a:lnTo>
                    <a:lnTo>
                      <a:pt x="3" y="2"/>
                    </a:lnTo>
                    <a:lnTo>
                      <a:pt x="3" y="2"/>
                    </a:lnTo>
                    <a:lnTo>
                      <a:pt x="3" y="3"/>
                    </a:lnTo>
                    <a:lnTo>
                      <a:pt x="0" y="3"/>
                    </a:lnTo>
                  </a:path>
                </a:pathLst>
              </a:custGeom>
              <a:noFill/>
              <a:ln w="4763" cap="rnd">
                <a:solidFill>
                  <a:srgbClr val="41719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8" name="Freeform 44">
                <a:extLst>
                  <a:ext uri="{FF2B5EF4-FFF2-40B4-BE49-F238E27FC236}">
                    <a16:creationId xmlns:a16="http://schemas.microsoft.com/office/drawing/2014/main" id="{A6834C26-1C73-49C5-95DA-4FBC0E53F2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7" y="2496"/>
                <a:ext cx="8" cy="12"/>
              </a:xfrm>
              <a:custGeom>
                <a:avLst/>
                <a:gdLst>
                  <a:gd name="T0" fmla="*/ 0 w 8"/>
                  <a:gd name="T1" fmla="*/ 11 h 12"/>
                  <a:gd name="T2" fmla="*/ 2 w 8"/>
                  <a:gd name="T3" fmla="*/ 8 h 12"/>
                  <a:gd name="T4" fmla="*/ 3 w 8"/>
                  <a:gd name="T5" fmla="*/ 4 h 12"/>
                  <a:gd name="T6" fmla="*/ 5 w 8"/>
                  <a:gd name="T7" fmla="*/ 0 h 12"/>
                  <a:gd name="T8" fmla="*/ 5 w 8"/>
                  <a:gd name="T9" fmla="*/ 0 h 12"/>
                  <a:gd name="T10" fmla="*/ 8 w 8"/>
                  <a:gd name="T11" fmla="*/ 1 h 12"/>
                  <a:gd name="T12" fmla="*/ 8 w 8"/>
                  <a:gd name="T13" fmla="*/ 1 h 12"/>
                  <a:gd name="T14" fmla="*/ 8 w 8"/>
                  <a:gd name="T15" fmla="*/ 1 h 12"/>
                  <a:gd name="T16" fmla="*/ 6 w 8"/>
                  <a:gd name="T17" fmla="*/ 5 h 12"/>
                  <a:gd name="T18" fmla="*/ 6 w 8"/>
                  <a:gd name="T19" fmla="*/ 5 h 12"/>
                  <a:gd name="T20" fmla="*/ 4 w 8"/>
                  <a:gd name="T21" fmla="*/ 9 h 12"/>
                  <a:gd name="T22" fmla="*/ 4 w 8"/>
                  <a:gd name="T23" fmla="*/ 9 h 12"/>
                  <a:gd name="T24" fmla="*/ 3 w 8"/>
                  <a:gd name="T25" fmla="*/ 12 h 12"/>
                  <a:gd name="T26" fmla="*/ 0 w 8"/>
                  <a:gd name="T27" fmla="*/ 1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" h="12">
                    <a:moveTo>
                      <a:pt x="0" y="11"/>
                    </a:moveTo>
                    <a:lnTo>
                      <a:pt x="2" y="8"/>
                    </a:lnTo>
                    <a:lnTo>
                      <a:pt x="3" y="4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8" y="1"/>
                    </a:lnTo>
                    <a:lnTo>
                      <a:pt x="8" y="1"/>
                    </a:lnTo>
                    <a:lnTo>
                      <a:pt x="8" y="1"/>
                    </a:lnTo>
                    <a:lnTo>
                      <a:pt x="6" y="5"/>
                    </a:lnTo>
                    <a:lnTo>
                      <a:pt x="6" y="5"/>
                    </a:lnTo>
                    <a:lnTo>
                      <a:pt x="4" y="9"/>
                    </a:lnTo>
                    <a:lnTo>
                      <a:pt x="4" y="9"/>
                    </a:lnTo>
                    <a:lnTo>
                      <a:pt x="3" y="12"/>
                    </a:lnTo>
                    <a:lnTo>
                      <a:pt x="0" y="11"/>
                    </a:lnTo>
                  </a:path>
                </a:pathLst>
              </a:custGeom>
              <a:noFill/>
              <a:ln w="4763" cap="rnd">
                <a:solidFill>
                  <a:srgbClr val="41719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9" name="Freeform 45">
                <a:extLst>
                  <a:ext uri="{FF2B5EF4-FFF2-40B4-BE49-F238E27FC236}">
                    <a16:creationId xmlns:a16="http://schemas.microsoft.com/office/drawing/2014/main" id="{EBA5A4C7-7049-441F-B3BE-AE9F231F20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97" y="2485"/>
                <a:ext cx="4" cy="4"/>
              </a:xfrm>
              <a:custGeom>
                <a:avLst/>
                <a:gdLst>
                  <a:gd name="T0" fmla="*/ 0 w 4"/>
                  <a:gd name="T1" fmla="*/ 3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3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3"/>
                    </a:lnTo>
                    <a:close/>
                  </a:path>
                </a:pathLst>
              </a:custGeom>
              <a:noFill/>
              <a:ln w="4763" cap="rnd">
                <a:solidFill>
                  <a:srgbClr val="41719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0" name="Freeform 46">
                <a:extLst>
                  <a:ext uri="{FF2B5EF4-FFF2-40B4-BE49-F238E27FC236}">
                    <a16:creationId xmlns:a16="http://schemas.microsoft.com/office/drawing/2014/main" id="{A36C9E6B-4F3C-4289-A555-B7F656B8C2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04" y="2469"/>
                <a:ext cx="11" cy="11"/>
              </a:xfrm>
              <a:custGeom>
                <a:avLst/>
                <a:gdLst>
                  <a:gd name="T0" fmla="*/ 0 w 11"/>
                  <a:gd name="T1" fmla="*/ 9 h 11"/>
                  <a:gd name="T2" fmla="*/ 1 w 11"/>
                  <a:gd name="T3" fmla="*/ 9 h 11"/>
                  <a:gd name="T4" fmla="*/ 4 w 11"/>
                  <a:gd name="T5" fmla="*/ 5 h 11"/>
                  <a:gd name="T6" fmla="*/ 7 w 11"/>
                  <a:gd name="T7" fmla="*/ 2 h 11"/>
                  <a:gd name="T8" fmla="*/ 9 w 11"/>
                  <a:gd name="T9" fmla="*/ 0 h 11"/>
                  <a:gd name="T10" fmla="*/ 11 w 11"/>
                  <a:gd name="T11" fmla="*/ 3 h 11"/>
                  <a:gd name="T12" fmla="*/ 9 w 11"/>
                  <a:gd name="T13" fmla="*/ 4 h 11"/>
                  <a:gd name="T14" fmla="*/ 9 w 11"/>
                  <a:gd name="T15" fmla="*/ 4 h 11"/>
                  <a:gd name="T16" fmla="*/ 6 w 11"/>
                  <a:gd name="T17" fmla="*/ 7 h 11"/>
                  <a:gd name="T18" fmla="*/ 3 w 11"/>
                  <a:gd name="T19" fmla="*/ 11 h 11"/>
                  <a:gd name="T20" fmla="*/ 3 w 11"/>
                  <a:gd name="T21" fmla="*/ 10 h 11"/>
                  <a:gd name="T22" fmla="*/ 3 w 11"/>
                  <a:gd name="T23" fmla="*/ 11 h 11"/>
                  <a:gd name="T24" fmla="*/ 0 w 11"/>
                  <a:gd name="T25" fmla="*/ 9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" h="11">
                    <a:moveTo>
                      <a:pt x="0" y="9"/>
                    </a:moveTo>
                    <a:lnTo>
                      <a:pt x="1" y="9"/>
                    </a:lnTo>
                    <a:lnTo>
                      <a:pt x="4" y="5"/>
                    </a:lnTo>
                    <a:lnTo>
                      <a:pt x="7" y="2"/>
                    </a:lnTo>
                    <a:lnTo>
                      <a:pt x="9" y="0"/>
                    </a:lnTo>
                    <a:lnTo>
                      <a:pt x="11" y="3"/>
                    </a:lnTo>
                    <a:lnTo>
                      <a:pt x="9" y="4"/>
                    </a:lnTo>
                    <a:lnTo>
                      <a:pt x="9" y="4"/>
                    </a:lnTo>
                    <a:lnTo>
                      <a:pt x="6" y="7"/>
                    </a:lnTo>
                    <a:lnTo>
                      <a:pt x="3" y="11"/>
                    </a:lnTo>
                    <a:lnTo>
                      <a:pt x="3" y="10"/>
                    </a:lnTo>
                    <a:lnTo>
                      <a:pt x="3" y="11"/>
                    </a:lnTo>
                    <a:lnTo>
                      <a:pt x="0" y="9"/>
                    </a:lnTo>
                  </a:path>
                </a:pathLst>
              </a:custGeom>
              <a:noFill/>
              <a:ln w="4763" cap="rnd">
                <a:solidFill>
                  <a:srgbClr val="41719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1" name="Freeform 47">
                <a:extLst>
                  <a:ext uri="{FF2B5EF4-FFF2-40B4-BE49-F238E27FC236}">
                    <a16:creationId xmlns:a16="http://schemas.microsoft.com/office/drawing/2014/main" id="{163F5035-7011-4E06-9A24-DAA4BDC447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20" y="2462"/>
                <a:ext cx="4" cy="4"/>
              </a:xfrm>
              <a:custGeom>
                <a:avLst/>
                <a:gdLst>
                  <a:gd name="T0" fmla="*/ 0 w 4"/>
                  <a:gd name="T1" fmla="*/ 2 h 4"/>
                  <a:gd name="T2" fmla="*/ 1 w 4"/>
                  <a:gd name="T3" fmla="*/ 1 h 4"/>
                  <a:gd name="T4" fmla="*/ 2 w 4"/>
                  <a:gd name="T5" fmla="*/ 0 h 4"/>
                  <a:gd name="T6" fmla="*/ 4 w 4"/>
                  <a:gd name="T7" fmla="*/ 2 h 4"/>
                  <a:gd name="T8" fmla="*/ 3 w 4"/>
                  <a:gd name="T9" fmla="*/ 3 h 4"/>
                  <a:gd name="T10" fmla="*/ 2 w 4"/>
                  <a:gd name="T11" fmla="*/ 4 h 4"/>
                  <a:gd name="T12" fmla="*/ 0 w 4"/>
                  <a:gd name="T13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1" y="1"/>
                    </a:lnTo>
                    <a:lnTo>
                      <a:pt x="2" y="0"/>
                    </a:lnTo>
                    <a:lnTo>
                      <a:pt x="4" y="2"/>
                    </a:lnTo>
                    <a:lnTo>
                      <a:pt x="3" y="3"/>
                    </a:lnTo>
                    <a:lnTo>
                      <a:pt x="2" y="4"/>
                    </a:lnTo>
                    <a:lnTo>
                      <a:pt x="0" y="2"/>
                    </a:lnTo>
                  </a:path>
                </a:pathLst>
              </a:custGeom>
              <a:noFill/>
              <a:ln w="4763" cap="rnd">
                <a:solidFill>
                  <a:srgbClr val="41719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2" name="Freeform 48">
                <a:extLst>
                  <a:ext uri="{FF2B5EF4-FFF2-40B4-BE49-F238E27FC236}">
                    <a16:creationId xmlns:a16="http://schemas.microsoft.com/office/drawing/2014/main" id="{80BC78C0-755A-4CF8-992E-23E8BB27B5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30" y="2452"/>
                <a:ext cx="12" cy="8"/>
              </a:xfrm>
              <a:custGeom>
                <a:avLst/>
                <a:gdLst>
                  <a:gd name="T0" fmla="*/ 0 w 12"/>
                  <a:gd name="T1" fmla="*/ 5 h 8"/>
                  <a:gd name="T2" fmla="*/ 2 w 12"/>
                  <a:gd name="T3" fmla="*/ 4 h 8"/>
                  <a:gd name="T4" fmla="*/ 6 w 12"/>
                  <a:gd name="T5" fmla="*/ 2 h 8"/>
                  <a:gd name="T6" fmla="*/ 10 w 12"/>
                  <a:gd name="T7" fmla="*/ 0 h 8"/>
                  <a:gd name="T8" fmla="*/ 11 w 12"/>
                  <a:gd name="T9" fmla="*/ 0 h 8"/>
                  <a:gd name="T10" fmla="*/ 12 w 12"/>
                  <a:gd name="T11" fmla="*/ 3 h 8"/>
                  <a:gd name="T12" fmla="*/ 11 w 12"/>
                  <a:gd name="T13" fmla="*/ 3 h 8"/>
                  <a:gd name="T14" fmla="*/ 11 w 12"/>
                  <a:gd name="T15" fmla="*/ 3 h 8"/>
                  <a:gd name="T16" fmla="*/ 7 w 12"/>
                  <a:gd name="T17" fmla="*/ 5 h 8"/>
                  <a:gd name="T18" fmla="*/ 7 w 12"/>
                  <a:gd name="T19" fmla="*/ 5 h 8"/>
                  <a:gd name="T20" fmla="*/ 4 w 12"/>
                  <a:gd name="T21" fmla="*/ 7 h 8"/>
                  <a:gd name="T22" fmla="*/ 4 w 12"/>
                  <a:gd name="T23" fmla="*/ 7 h 8"/>
                  <a:gd name="T24" fmla="*/ 1 w 12"/>
                  <a:gd name="T25" fmla="*/ 8 h 8"/>
                  <a:gd name="T26" fmla="*/ 0 w 12"/>
                  <a:gd name="T27" fmla="*/ 5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2" h="8">
                    <a:moveTo>
                      <a:pt x="0" y="5"/>
                    </a:moveTo>
                    <a:lnTo>
                      <a:pt x="2" y="4"/>
                    </a:lnTo>
                    <a:lnTo>
                      <a:pt x="6" y="2"/>
                    </a:lnTo>
                    <a:lnTo>
                      <a:pt x="10" y="0"/>
                    </a:lnTo>
                    <a:lnTo>
                      <a:pt x="11" y="0"/>
                    </a:lnTo>
                    <a:lnTo>
                      <a:pt x="12" y="3"/>
                    </a:lnTo>
                    <a:lnTo>
                      <a:pt x="11" y="3"/>
                    </a:lnTo>
                    <a:lnTo>
                      <a:pt x="11" y="3"/>
                    </a:lnTo>
                    <a:lnTo>
                      <a:pt x="7" y="5"/>
                    </a:lnTo>
                    <a:lnTo>
                      <a:pt x="7" y="5"/>
                    </a:lnTo>
                    <a:lnTo>
                      <a:pt x="4" y="7"/>
                    </a:lnTo>
                    <a:lnTo>
                      <a:pt x="4" y="7"/>
                    </a:lnTo>
                    <a:lnTo>
                      <a:pt x="1" y="8"/>
                    </a:lnTo>
                    <a:lnTo>
                      <a:pt x="0" y="5"/>
                    </a:lnTo>
                  </a:path>
                </a:pathLst>
              </a:custGeom>
              <a:noFill/>
              <a:ln w="4763" cap="rnd">
                <a:solidFill>
                  <a:srgbClr val="41719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3" name="Freeform 49">
                <a:extLst>
                  <a:ext uri="{FF2B5EF4-FFF2-40B4-BE49-F238E27FC236}">
                    <a16:creationId xmlns:a16="http://schemas.microsoft.com/office/drawing/2014/main" id="{E1E82BEB-7D85-4705-B1C3-1F82C402C3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49" y="2449"/>
                <a:ext cx="4" cy="3"/>
              </a:xfrm>
              <a:custGeom>
                <a:avLst/>
                <a:gdLst>
                  <a:gd name="T0" fmla="*/ 0 w 4"/>
                  <a:gd name="T1" fmla="*/ 0 h 3"/>
                  <a:gd name="T2" fmla="*/ 3 w 4"/>
                  <a:gd name="T3" fmla="*/ 0 h 3"/>
                  <a:gd name="T4" fmla="*/ 4 w 4"/>
                  <a:gd name="T5" fmla="*/ 3 h 3"/>
                  <a:gd name="T6" fmla="*/ 1 w 4"/>
                  <a:gd name="T7" fmla="*/ 3 h 3"/>
                  <a:gd name="T8" fmla="*/ 0 w 4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3">
                    <a:moveTo>
                      <a:pt x="0" y="0"/>
                    </a:moveTo>
                    <a:lnTo>
                      <a:pt x="3" y="0"/>
                    </a:lnTo>
                    <a:lnTo>
                      <a:pt x="4" y="3"/>
                    </a:lnTo>
                    <a:lnTo>
                      <a:pt x="1" y="3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4763" cap="rnd">
                <a:solidFill>
                  <a:srgbClr val="41719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4" name="Freeform 50">
                <a:extLst>
                  <a:ext uri="{FF2B5EF4-FFF2-40B4-BE49-F238E27FC236}">
                    <a16:creationId xmlns:a16="http://schemas.microsoft.com/office/drawing/2014/main" id="{ECFA6174-D9EE-4CC1-B846-7FA84BC8DC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61" y="2447"/>
                <a:ext cx="12" cy="3"/>
              </a:xfrm>
              <a:custGeom>
                <a:avLst/>
                <a:gdLst>
                  <a:gd name="T0" fmla="*/ 0 w 12"/>
                  <a:gd name="T1" fmla="*/ 0 h 3"/>
                  <a:gd name="T2" fmla="*/ 1 w 12"/>
                  <a:gd name="T3" fmla="*/ 0 h 3"/>
                  <a:gd name="T4" fmla="*/ 5 w 12"/>
                  <a:gd name="T5" fmla="*/ 0 h 3"/>
                  <a:gd name="T6" fmla="*/ 10 w 12"/>
                  <a:gd name="T7" fmla="*/ 0 h 3"/>
                  <a:gd name="T8" fmla="*/ 12 w 12"/>
                  <a:gd name="T9" fmla="*/ 0 h 3"/>
                  <a:gd name="T10" fmla="*/ 12 w 12"/>
                  <a:gd name="T11" fmla="*/ 3 h 3"/>
                  <a:gd name="T12" fmla="*/ 10 w 12"/>
                  <a:gd name="T13" fmla="*/ 3 h 3"/>
                  <a:gd name="T14" fmla="*/ 6 w 12"/>
                  <a:gd name="T15" fmla="*/ 3 h 3"/>
                  <a:gd name="T16" fmla="*/ 1 w 12"/>
                  <a:gd name="T17" fmla="*/ 3 h 3"/>
                  <a:gd name="T18" fmla="*/ 1 w 12"/>
                  <a:gd name="T19" fmla="*/ 3 h 3"/>
                  <a:gd name="T20" fmla="*/ 0 w 12"/>
                  <a:gd name="T21" fmla="*/ 3 h 3"/>
                  <a:gd name="T22" fmla="*/ 0 w 12"/>
                  <a:gd name="T23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2" h="3">
                    <a:moveTo>
                      <a:pt x="0" y="0"/>
                    </a:moveTo>
                    <a:lnTo>
                      <a:pt x="1" y="0"/>
                    </a:lnTo>
                    <a:lnTo>
                      <a:pt x="5" y="0"/>
                    </a:lnTo>
                    <a:lnTo>
                      <a:pt x="10" y="0"/>
                    </a:lnTo>
                    <a:lnTo>
                      <a:pt x="12" y="0"/>
                    </a:lnTo>
                    <a:lnTo>
                      <a:pt x="12" y="3"/>
                    </a:lnTo>
                    <a:lnTo>
                      <a:pt x="10" y="3"/>
                    </a:lnTo>
                    <a:lnTo>
                      <a:pt x="6" y="3"/>
                    </a:lnTo>
                    <a:lnTo>
                      <a:pt x="1" y="3"/>
                    </a:lnTo>
                    <a:lnTo>
                      <a:pt x="1" y="3"/>
                    </a:lnTo>
                    <a:lnTo>
                      <a:pt x="0" y="3"/>
                    </a:lnTo>
                    <a:lnTo>
                      <a:pt x="0" y="0"/>
                    </a:lnTo>
                  </a:path>
                </a:pathLst>
              </a:custGeom>
              <a:noFill/>
              <a:ln w="4763" cap="rnd">
                <a:solidFill>
                  <a:srgbClr val="41719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5" name="Rectangle 51">
                <a:extLst>
                  <a:ext uri="{FF2B5EF4-FFF2-40B4-BE49-F238E27FC236}">
                    <a16:creationId xmlns:a16="http://schemas.microsoft.com/office/drawing/2014/main" id="{2C19D382-39AE-4E33-8F9D-69DC8399DF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2" y="2447"/>
                <a:ext cx="3" cy="3"/>
              </a:xfrm>
              <a:prstGeom prst="rect">
                <a:avLst/>
              </a:prstGeom>
              <a:noFill/>
              <a:ln w="4763" cap="rnd">
                <a:solidFill>
                  <a:srgbClr val="41719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6" name="Rectangle 52">
                <a:extLst>
                  <a:ext uri="{FF2B5EF4-FFF2-40B4-BE49-F238E27FC236}">
                    <a16:creationId xmlns:a16="http://schemas.microsoft.com/office/drawing/2014/main" id="{554351AB-769A-4634-8789-DA5B033BC9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93" y="2447"/>
                <a:ext cx="12" cy="3"/>
              </a:xfrm>
              <a:prstGeom prst="rect">
                <a:avLst/>
              </a:prstGeom>
              <a:noFill/>
              <a:ln w="4763" cap="rnd">
                <a:solidFill>
                  <a:srgbClr val="41719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7" name="Rectangle 53">
                <a:extLst>
                  <a:ext uri="{FF2B5EF4-FFF2-40B4-BE49-F238E27FC236}">
                    <a16:creationId xmlns:a16="http://schemas.microsoft.com/office/drawing/2014/main" id="{35F04874-2BAA-41E8-BA36-90DB9350F3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14" y="2447"/>
                <a:ext cx="3" cy="3"/>
              </a:xfrm>
              <a:prstGeom prst="rect">
                <a:avLst/>
              </a:prstGeom>
              <a:noFill/>
              <a:ln w="4763" cap="rnd">
                <a:solidFill>
                  <a:srgbClr val="41719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8" name="Rectangle 54">
                <a:extLst>
                  <a:ext uri="{FF2B5EF4-FFF2-40B4-BE49-F238E27FC236}">
                    <a16:creationId xmlns:a16="http://schemas.microsoft.com/office/drawing/2014/main" id="{2988CEEA-2B3F-42F3-B208-A1B1C4EA9E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26" y="2447"/>
                <a:ext cx="11" cy="3"/>
              </a:xfrm>
              <a:prstGeom prst="rect">
                <a:avLst/>
              </a:prstGeom>
              <a:noFill/>
              <a:ln w="4763" cap="rnd">
                <a:solidFill>
                  <a:srgbClr val="41719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9" name="Rectangle 55">
                <a:extLst>
                  <a:ext uri="{FF2B5EF4-FFF2-40B4-BE49-F238E27FC236}">
                    <a16:creationId xmlns:a16="http://schemas.microsoft.com/office/drawing/2014/main" id="{C63ACB8C-FE3D-4133-9655-42774DE6AC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46" y="2447"/>
                <a:ext cx="3" cy="3"/>
              </a:xfrm>
              <a:prstGeom prst="rect">
                <a:avLst/>
              </a:prstGeom>
              <a:noFill/>
              <a:ln w="4763" cap="rnd">
                <a:solidFill>
                  <a:srgbClr val="41719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0" name="Rectangle 56">
                <a:extLst>
                  <a:ext uri="{FF2B5EF4-FFF2-40B4-BE49-F238E27FC236}">
                    <a16:creationId xmlns:a16="http://schemas.microsoft.com/office/drawing/2014/main" id="{E980CD9C-4AF8-47F0-AC18-79DEB5627D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58" y="2447"/>
                <a:ext cx="11" cy="3"/>
              </a:xfrm>
              <a:prstGeom prst="rect">
                <a:avLst/>
              </a:prstGeom>
              <a:noFill/>
              <a:ln w="4763" cap="rnd">
                <a:solidFill>
                  <a:srgbClr val="41719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1" name="Rectangle 57">
                <a:extLst>
                  <a:ext uri="{FF2B5EF4-FFF2-40B4-BE49-F238E27FC236}">
                    <a16:creationId xmlns:a16="http://schemas.microsoft.com/office/drawing/2014/main" id="{E02B805F-D094-4FF7-BC64-E91FAE2DBF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78" y="2447"/>
                <a:ext cx="3" cy="3"/>
              </a:xfrm>
              <a:prstGeom prst="rect">
                <a:avLst/>
              </a:prstGeom>
              <a:noFill/>
              <a:ln w="4763" cap="rnd">
                <a:solidFill>
                  <a:srgbClr val="41719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2" name="Rectangle 58">
                <a:extLst>
                  <a:ext uri="{FF2B5EF4-FFF2-40B4-BE49-F238E27FC236}">
                    <a16:creationId xmlns:a16="http://schemas.microsoft.com/office/drawing/2014/main" id="{E4BA84AF-9EAE-4818-8F09-C510E70DE4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90" y="2447"/>
                <a:ext cx="11" cy="3"/>
              </a:xfrm>
              <a:prstGeom prst="rect">
                <a:avLst/>
              </a:prstGeom>
              <a:noFill/>
              <a:ln w="4763" cap="rnd">
                <a:solidFill>
                  <a:srgbClr val="41719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3" name="Rectangle 59">
                <a:extLst>
                  <a:ext uri="{FF2B5EF4-FFF2-40B4-BE49-F238E27FC236}">
                    <a16:creationId xmlns:a16="http://schemas.microsoft.com/office/drawing/2014/main" id="{7D0CBAA8-92F2-44C4-8AEF-D38610E4F1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10" y="2447"/>
                <a:ext cx="3" cy="3"/>
              </a:xfrm>
              <a:prstGeom prst="rect">
                <a:avLst/>
              </a:prstGeom>
              <a:noFill/>
              <a:ln w="4763" cap="rnd">
                <a:solidFill>
                  <a:srgbClr val="41719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4" name="Rectangle 60">
                <a:extLst>
                  <a:ext uri="{FF2B5EF4-FFF2-40B4-BE49-F238E27FC236}">
                    <a16:creationId xmlns:a16="http://schemas.microsoft.com/office/drawing/2014/main" id="{0CE8991D-A8CC-468E-8E07-74D02B5F00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22" y="2447"/>
                <a:ext cx="11" cy="3"/>
              </a:xfrm>
              <a:prstGeom prst="rect">
                <a:avLst/>
              </a:prstGeom>
              <a:noFill/>
              <a:ln w="4763" cap="rnd">
                <a:solidFill>
                  <a:srgbClr val="41719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5" name="Rectangle 61">
                <a:extLst>
                  <a:ext uri="{FF2B5EF4-FFF2-40B4-BE49-F238E27FC236}">
                    <a16:creationId xmlns:a16="http://schemas.microsoft.com/office/drawing/2014/main" id="{D488A89F-0B07-44C1-A679-BAF7362C1E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42" y="2447"/>
                <a:ext cx="3" cy="3"/>
              </a:xfrm>
              <a:prstGeom prst="rect">
                <a:avLst/>
              </a:prstGeom>
              <a:noFill/>
              <a:ln w="4763" cap="rnd">
                <a:solidFill>
                  <a:srgbClr val="41719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6" name="Rectangle 62">
                <a:extLst>
                  <a:ext uri="{FF2B5EF4-FFF2-40B4-BE49-F238E27FC236}">
                    <a16:creationId xmlns:a16="http://schemas.microsoft.com/office/drawing/2014/main" id="{4DBB52C6-F94B-4C2E-BBA2-DC5A30498D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54" y="2447"/>
                <a:ext cx="11" cy="3"/>
              </a:xfrm>
              <a:prstGeom prst="rect">
                <a:avLst/>
              </a:prstGeom>
              <a:noFill/>
              <a:ln w="4763" cap="rnd">
                <a:solidFill>
                  <a:srgbClr val="41719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7" name="Rectangle 63">
                <a:extLst>
                  <a:ext uri="{FF2B5EF4-FFF2-40B4-BE49-F238E27FC236}">
                    <a16:creationId xmlns:a16="http://schemas.microsoft.com/office/drawing/2014/main" id="{CBE9F833-C6B9-4993-9CC0-AF4936B79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74" y="2447"/>
                <a:ext cx="3" cy="3"/>
              </a:xfrm>
              <a:prstGeom prst="rect">
                <a:avLst/>
              </a:prstGeom>
              <a:noFill/>
              <a:ln w="4763" cap="rnd">
                <a:solidFill>
                  <a:srgbClr val="41719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8" name="Rectangle 64">
                <a:extLst>
                  <a:ext uri="{FF2B5EF4-FFF2-40B4-BE49-F238E27FC236}">
                    <a16:creationId xmlns:a16="http://schemas.microsoft.com/office/drawing/2014/main" id="{E6EC4421-DB5A-4BC0-B304-F487E2C3B7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6" y="2447"/>
                <a:ext cx="12" cy="3"/>
              </a:xfrm>
              <a:prstGeom prst="rect">
                <a:avLst/>
              </a:prstGeom>
              <a:noFill/>
              <a:ln w="4763" cap="rnd">
                <a:solidFill>
                  <a:srgbClr val="41719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9" name="Rectangle 65">
                <a:extLst>
                  <a:ext uri="{FF2B5EF4-FFF2-40B4-BE49-F238E27FC236}">
                    <a16:creationId xmlns:a16="http://schemas.microsoft.com/office/drawing/2014/main" id="{7CADC7FD-3711-48C8-A0D4-F8D05BBD75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06" y="2447"/>
                <a:ext cx="3" cy="3"/>
              </a:xfrm>
              <a:prstGeom prst="rect">
                <a:avLst/>
              </a:prstGeom>
              <a:noFill/>
              <a:ln w="4763" cap="rnd">
                <a:solidFill>
                  <a:srgbClr val="41719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0" name="Rectangle 66">
                <a:extLst>
                  <a:ext uri="{FF2B5EF4-FFF2-40B4-BE49-F238E27FC236}">
                    <a16:creationId xmlns:a16="http://schemas.microsoft.com/office/drawing/2014/main" id="{10DDC5AA-CA1A-469D-B8B3-C7E0561467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18" y="2447"/>
                <a:ext cx="12" cy="3"/>
              </a:xfrm>
              <a:prstGeom prst="rect">
                <a:avLst/>
              </a:prstGeom>
              <a:noFill/>
              <a:ln w="4763" cap="rnd">
                <a:solidFill>
                  <a:srgbClr val="41719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1" name="Rectangle 67">
                <a:extLst>
                  <a:ext uri="{FF2B5EF4-FFF2-40B4-BE49-F238E27FC236}">
                    <a16:creationId xmlns:a16="http://schemas.microsoft.com/office/drawing/2014/main" id="{D7FBA18B-EA1A-4842-8CDA-24D1A8E5AA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38" y="2447"/>
                <a:ext cx="3" cy="3"/>
              </a:xfrm>
              <a:prstGeom prst="rect">
                <a:avLst/>
              </a:prstGeom>
              <a:noFill/>
              <a:ln w="4763" cap="rnd">
                <a:solidFill>
                  <a:srgbClr val="41719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2" name="Rectangle 68">
                <a:extLst>
                  <a:ext uri="{FF2B5EF4-FFF2-40B4-BE49-F238E27FC236}">
                    <a16:creationId xmlns:a16="http://schemas.microsoft.com/office/drawing/2014/main" id="{0E4D3F21-A0D1-49DD-BC82-52E9C56837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50" y="2447"/>
                <a:ext cx="12" cy="3"/>
              </a:xfrm>
              <a:prstGeom prst="rect">
                <a:avLst/>
              </a:prstGeom>
              <a:noFill/>
              <a:ln w="4763" cap="rnd">
                <a:solidFill>
                  <a:srgbClr val="41719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3" name="Rectangle 69">
                <a:extLst>
                  <a:ext uri="{FF2B5EF4-FFF2-40B4-BE49-F238E27FC236}">
                    <a16:creationId xmlns:a16="http://schemas.microsoft.com/office/drawing/2014/main" id="{E577590C-48AD-4854-A802-B582238C38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71" y="2447"/>
                <a:ext cx="2" cy="3"/>
              </a:xfrm>
              <a:prstGeom prst="rect">
                <a:avLst/>
              </a:prstGeom>
              <a:noFill/>
              <a:ln w="4763" cap="rnd">
                <a:solidFill>
                  <a:srgbClr val="41719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4" name="Rectangle 70">
                <a:extLst>
                  <a:ext uri="{FF2B5EF4-FFF2-40B4-BE49-F238E27FC236}">
                    <a16:creationId xmlns:a16="http://schemas.microsoft.com/office/drawing/2014/main" id="{A98474EC-33F0-480C-912B-307CBE60B1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82" y="2447"/>
                <a:ext cx="12" cy="3"/>
              </a:xfrm>
              <a:prstGeom prst="rect">
                <a:avLst/>
              </a:prstGeom>
              <a:noFill/>
              <a:ln w="4763" cap="rnd">
                <a:solidFill>
                  <a:srgbClr val="41719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5" name="Rectangle 71">
                <a:extLst>
                  <a:ext uri="{FF2B5EF4-FFF2-40B4-BE49-F238E27FC236}">
                    <a16:creationId xmlns:a16="http://schemas.microsoft.com/office/drawing/2014/main" id="{E2450249-162D-4C82-A70E-D20E3CDAA6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03" y="2447"/>
                <a:ext cx="3" cy="3"/>
              </a:xfrm>
              <a:prstGeom prst="rect">
                <a:avLst/>
              </a:prstGeom>
              <a:noFill/>
              <a:ln w="4763" cap="rnd">
                <a:solidFill>
                  <a:srgbClr val="41719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6" name="Rectangle 72">
                <a:extLst>
                  <a:ext uri="{FF2B5EF4-FFF2-40B4-BE49-F238E27FC236}">
                    <a16:creationId xmlns:a16="http://schemas.microsoft.com/office/drawing/2014/main" id="{92619B2A-7346-4342-B138-D0319194E7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14" y="2447"/>
                <a:ext cx="12" cy="3"/>
              </a:xfrm>
              <a:prstGeom prst="rect">
                <a:avLst/>
              </a:prstGeom>
              <a:noFill/>
              <a:ln w="4763" cap="rnd">
                <a:solidFill>
                  <a:srgbClr val="41719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7" name="Freeform 73">
                <a:extLst>
                  <a:ext uri="{FF2B5EF4-FFF2-40B4-BE49-F238E27FC236}">
                    <a16:creationId xmlns:a16="http://schemas.microsoft.com/office/drawing/2014/main" id="{D113B988-8163-42CC-9F6D-12725B1AA0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35" y="2447"/>
                <a:ext cx="3" cy="3"/>
              </a:xfrm>
              <a:custGeom>
                <a:avLst/>
                <a:gdLst>
                  <a:gd name="T0" fmla="*/ 0 w 3"/>
                  <a:gd name="T1" fmla="*/ 0 h 3"/>
                  <a:gd name="T2" fmla="*/ 3 w 3"/>
                  <a:gd name="T3" fmla="*/ 0 h 3"/>
                  <a:gd name="T4" fmla="*/ 2 w 3"/>
                  <a:gd name="T5" fmla="*/ 3 h 3"/>
                  <a:gd name="T6" fmla="*/ 0 w 3"/>
                  <a:gd name="T7" fmla="*/ 3 h 3"/>
                  <a:gd name="T8" fmla="*/ 0 w 3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3">
                    <a:moveTo>
                      <a:pt x="0" y="0"/>
                    </a:moveTo>
                    <a:lnTo>
                      <a:pt x="3" y="0"/>
                    </a:lnTo>
                    <a:lnTo>
                      <a:pt x="2" y="3"/>
                    </a:lnTo>
                    <a:lnTo>
                      <a:pt x="0" y="3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4763" cap="rnd">
                <a:solidFill>
                  <a:srgbClr val="41719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8" name="Freeform 74">
                <a:extLst>
                  <a:ext uri="{FF2B5EF4-FFF2-40B4-BE49-F238E27FC236}">
                    <a16:creationId xmlns:a16="http://schemas.microsoft.com/office/drawing/2014/main" id="{91CF446A-6D42-4AE7-95B9-3F8D161184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46" y="2448"/>
                <a:ext cx="12" cy="5"/>
              </a:xfrm>
              <a:custGeom>
                <a:avLst/>
                <a:gdLst>
                  <a:gd name="T0" fmla="*/ 1 w 12"/>
                  <a:gd name="T1" fmla="*/ 0 h 5"/>
                  <a:gd name="T2" fmla="*/ 2 w 12"/>
                  <a:gd name="T3" fmla="*/ 0 h 5"/>
                  <a:gd name="T4" fmla="*/ 6 w 12"/>
                  <a:gd name="T5" fmla="*/ 1 h 5"/>
                  <a:gd name="T6" fmla="*/ 11 w 12"/>
                  <a:gd name="T7" fmla="*/ 2 h 5"/>
                  <a:gd name="T8" fmla="*/ 12 w 12"/>
                  <a:gd name="T9" fmla="*/ 2 h 5"/>
                  <a:gd name="T10" fmla="*/ 11 w 12"/>
                  <a:gd name="T11" fmla="*/ 5 h 5"/>
                  <a:gd name="T12" fmla="*/ 10 w 12"/>
                  <a:gd name="T13" fmla="*/ 5 h 5"/>
                  <a:gd name="T14" fmla="*/ 10 w 12"/>
                  <a:gd name="T15" fmla="*/ 5 h 5"/>
                  <a:gd name="T16" fmla="*/ 6 w 12"/>
                  <a:gd name="T17" fmla="*/ 4 h 5"/>
                  <a:gd name="T18" fmla="*/ 1 w 12"/>
                  <a:gd name="T19" fmla="*/ 3 h 5"/>
                  <a:gd name="T20" fmla="*/ 1 w 12"/>
                  <a:gd name="T21" fmla="*/ 3 h 5"/>
                  <a:gd name="T22" fmla="*/ 0 w 12"/>
                  <a:gd name="T23" fmla="*/ 3 h 5"/>
                  <a:gd name="T24" fmla="*/ 1 w 12"/>
                  <a:gd name="T25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" h="5">
                    <a:moveTo>
                      <a:pt x="1" y="0"/>
                    </a:moveTo>
                    <a:lnTo>
                      <a:pt x="2" y="0"/>
                    </a:lnTo>
                    <a:lnTo>
                      <a:pt x="6" y="1"/>
                    </a:lnTo>
                    <a:lnTo>
                      <a:pt x="11" y="2"/>
                    </a:lnTo>
                    <a:lnTo>
                      <a:pt x="12" y="2"/>
                    </a:lnTo>
                    <a:lnTo>
                      <a:pt x="11" y="5"/>
                    </a:lnTo>
                    <a:lnTo>
                      <a:pt x="10" y="5"/>
                    </a:lnTo>
                    <a:lnTo>
                      <a:pt x="10" y="5"/>
                    </a:lnTo>
                    <a:lnTo>
                      <a:pt x="6" y="4"/>
                    </a:lnTo>
                    <a:lnTo>
                      <a:pt x="1" y="3"/>
                    </a:lnTo>
                    <a:lnTo>
                      <a:pt x="1" y="3"/>
                    </a:lnTo>
                    <a:lnTo>
                      <a:pt x="0" y="3"/>
                    </a:lnTo>
                    <a:lnTo>
                      <a:pt x="1" y="0"/>
                    </a:lnTo>
                  </a:path>
                </a:pathLst>
              </a:custGeom>
              <a:noFill/>
              <a:ln w="4763" cap="rnd">
                <a:solidFill>
                  <a:srgbClr val="41719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9" name="Freeform 75">
                <a:extLst>
                  <a:ext uri="{FF2B5EF4-FFF2-40B4-BE49-F238E27FC236}">
                    <a16:creationId xmlns:a16="http://schemas.microsoft.com/office/drawing/2014/main" id="{033B028F-047A-4FB4-B7CC-13C91ED58E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65" y="2453"/>
                <a:ext cx="4" cy="4"/>
              </a:xfrm>
              <a:custGeom>
                <a:avLst/>
                <a:gdLst>
                  <a:gd name="T0" fmla="*/ 2 w 4"/>
                  <a:gd name="T1" fmla="*/ 0 h 4"/>
                  <a:gd name="T2" fmla="*/ 4 w 4"/>
                  <a:gd name="T3" fmla="*/ 1 h 4"/>
                  <a:gd name="T4" fmla="*/ 4 w 4"/>
                  <a:gd name="T5" fmla="*/ 1 h 4"/>
                  <a:gd name="T6" fmla="*/ 3 w 4"/>
                  <a:gd name="T7" fmla="*/ 4 h 4"/>
                  <a:gd name="T8" fmla="*/ 3 w 4"/>
                  <a:gd name="T9" fmla="*/ 4 h 4"/>
                  <a:gd name="T10" fmla="*/ 3 w 4"/>
                  <a:gd name="T11" fmla="*/ 4 h 4"/>
                  <a:gd name="T12" fmla="*/ 0 w 4"/>
                  <a:gd name="T13" fmla="*/ 3 h 4"/>
                  <a:gd name="T14" fmla="*/ 2 w 4"/>
                  <a:gd name="T1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4">
                    <a:moveTo>
                      <a:pt x="2" y="0"/>
                    </a:moveTo>
                    <a:lnTo>
                      <a:pt x="4" y="1"/>
                    </a:lnTo>
                    <a:lnTo>
                      <a:pt x="4" y="1"/>
                    </a:lnTo>
                    <a:lnTo>
                      <a:pt x="3" y="4"/>
                    </a:lnTo>
                    <a:lnTo>
                      <a:pt x="3" y="4"/>
                    </a:lnTo>
                    <a:lnTo>
                      <a:pt x="3" y="4"/>
                    </a:lnTo>
                    <a:lnTo>
                      <a:pt x="0" y="3"/>
                    </a:lnTo>
                    <a:lnTo>
                      <a:pt x="2" y="0"/>
                    </a:lnTo>
                  </a:path>
                </a:pathLst>
              </a:custGeom>
              <a:noFill/>
              <a:ln w="4763" cap="rnd">
                <a:solidFill>
                  <a:srgbClr val="41719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0" name="Freeform 76">
                <a:extLst>
                  <a:ext uri="{FF2B5EF4-FFF2-40B4-BE49-F238E27FC236}">
                    <a16:creationId xmlns:a16="http://schemas.microsoft.com/office/drawing/2014/main" id="{3D09E9BA-9918-45ED-A51D-EF60417543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76" y="2458"/>
                <a:ext cx="11" cy="10"/>
              </a:xfrm>
              <a:custGeom>
                <a:avLst/>
                <a:gdLst>
                  <a:gd name="T0" fmla="*/ 1 w 11"/>
                  <a:gd name="T1" fmla="*/ 0 h 10"/>
                  <a:gd name="T2" fmla="*/ 5 w 11"/>
                  <a:gd name="T3" fmla="*/ 2 h 10"/>
                  <a:gd name="T4" fmla="*/ 8 w 11"/>
                  <a:gd name="T5" fmla="*/ 5 h 10"/>
                  <a:gd name="T6" fmla="*/ 11 w 11"/>
                  <a:gd name="T7" fmla="*/ 7 h 10"/>
                  <a:gd name="T8" fmla="*/ 10 w 11"/>
                  <a:gd name="T9" fmla="*/ 10 h 10"/>
                  <a:gd name="T10" fmla="*/ 7 w 11"/>
                  <a:gd name="T11" fmla="*/ 7 h 10"/>
                  <a:gd name="T12" fmla="*/ 3 w 11"/>
                  <a:gd name="T13" fmla="*/ 5 h 10"/>
                  <a:gd name="T14" fmla="*/ 3 w 11"/>
                  <a:gd name="T15" fmla="*/ 5 h 10"/>
                  <a:gd name="T16" fmla="*/ 0 w 11"/>
                  <a:gd name="T17" fmla="*/ 3 h 10"/>
                  <a:gd name="T18" fmla="*/ 1 w 11"/>
                  <a:gd name="T19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" h="10">
                    <a:moveTo>
                      <a:pt x="1" y="0"/>
                    </a:moveTo>
                    <a:lnTo>
                      <a:pt x="5" y="2"/>
                    </a:lnTo>
                    <a:lnTo>
                      <a:pt x="8" y="5"/>
                    </a:lnTo>
                    <a:lnTo>
                      <a:pt x="11" y="7"/>
                    </a:lnTo>
                    <a:lnTo>
                      <a:pt x="10" y="10"/>
                    </a:lnTo>
                    <a:lnTo>
                      <a:pt x="7" y="7"/>
                    </a:lnTo>
                    <a:lnTo>
                      <a:pt x="3" y="5"/>
                    </a:lnTo>
                    <a:lnTo>
                      <a:pt x="3" y="5"/>
                    </a:lnTo>
                    <a:lnTo>
                      <a:pt x="0" y="3"/>
                    </a:lnTo>
                    <a:lnTo>
                      <a:pt x="1" y="0"/>
                    </a:lnTo>
                  </a:path>
                </a:pathLst>
              </a:custGeom>
              <a:noFill/>
              <a:ln w="4763" cap="rnd">
                <a:solidFill>
                  <a:srgbClr val="41719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1" name="Freeform 77">
                <a:extLst>
                  <a:ext uri="{FF2B5EF4-FFF2-40B4-BE49-F238E27FC236}">
                    <a16:creationId xmlns:a16="http://schemas.microsoft.com/office/drawing/2014/main" id="{8F2499D5-B391-45F0-8DDE-A5BADFD39E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92" y="2471"/>
                <a:ext cx="4" cy="4"/>
              </a:xfrm>
              <a:custGeom>
                <a:avLst/>
                <a:gdLst>
                  <a:gd name="T0" fmla="*/ 2 w 4"/>
                  <a:gd name="T1" fmla="*/ 0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  <a:gd name="T10" fmla="*/ 0 w 4"/>
                  <a:gd name="T11" fmla="*/ 2 h 4"/>
                  <a:gd name="T12" fmla="*/ 0 w 4"/>
                  <a:gd name="T13" fmla="*/ 2 h 4"/>
                  <a:gd name="T14" fmla="*/ 2 w 4"/>
                  <a:gd name="T1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4">
                    <a:moveTo>
                      <a:pt x="2" y="0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2" y="0"/>
                    </a:lnTo>
                  </a:path>
                </a:pathLst>
              </a:custGeom>
              <a:noFill/>
              <a:ln w="4763" cap="rnd">
                <a:solidFill>
                  <a:srgbClr val="41719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2" name="Freeform 78">
                <a:extLst>
                  <a:ext uri="{FF2B5EF4-FFF2-40B4-BE49-F238E27FC236}">
                    <a16:creationId xmlns:a16="http://schemas.microsoft.com/office/drawing/2014/main" id="{E323B840-C532-48C8-9AF6-485A0282FB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00" y="2480"/>
                <a:ext cx="9" cy="11"/>
              </a:xfrm>
              <a:custGeom>
                <a:avLst/>
                <a:gdLst>
                  <a:gd name="T0" fmla="*/ 2 w 9"/>
                  <a:gd name="T1" fmla="*/ 0 h 11"/>
                  <a:gd name="T2" fmla="*/ 3 w 9"/>
                  <a:gd name="T3" fmla="*/ 1 h 11"/>
                  <a:gd name="T4" fmla="*/ 6 w 9"/>
                  <a:gd name="T5" fmla="*/ 5 h 11"/>
                  <a:gd name="T6" fmla="*/ 8 w 9"/>
                  <a:gd name="T7" fmla="*/ 8 h 11"/>
                  <a:gd name="T8" fmla="*/ 9 w 9"/>
                  <a:gd name="T9" fmla="*/ 10 h 11"/>
                  <a:gd name="T10" fmla="*/ 7 w 9"/>
                  <a:gd name="T11" fmla="*/ 11 h 11"/>
                  <a:gd name="T12" fmla="*/ 6 w 9"/>
                  <a:gd name="T13" fmla="*/ 10 h 11"/>
                  <a:gd name="T14" fmla="*/ 4 w 9"/>
                  <a:gd name="T15" fmla="*/ 6 h 11"/>
                  <a:gd name="T16" fmla="*/ 4 w 9"/>
                  <a:gd name="T17" fmla="*/ 6 h 11"/>
                  <a:gd name="T18" fmla="*/ 1 w 9"/>
                  <a:gd name="T19" fmla="*/ 3 h 11"/>
                  <a:gd name="T20" fmla="*/ 1 w 9"/>
                  <a:gd name="T21" fmla="*/ 3 h 11"/>
                  <a:gd name="T22" fmla="*/ 0 w 9"/>
                  <a:gd name="T23" fmla="*/ 2 h 11"/>
                  <a:gd name="T24" fmla="*/ 2 w 9"/>
                  <a:gd name="T25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" h="11">
                    <a:moveTo>
                      <a:pt x="2" y="0"/>
                    </a:moveTo>
                    <a:lnTo>
                      <a:pt x="3" y="1"/>
                    </a:lnTo>
                    <a:lnTo>
                      <a:pt x="6" y="5"/>
                    </a:lnTo>
                    <a:lnTo>
                      <a:pt x="8" y="8"/>
                    </a:lnTo>
                    <a:lnTo>
                      <a:pt x="9" y="10"/>
                    </a:lnTo>
                    <a:lnTo>
                      <a:pt x="7" y="11"/>
                    </a:lnTo>
                    <a:lnTo>
                      <a:pt x="6" y="10"/>
                    </a:lnTo>
                    <a:lnTo>
                      <a:pt x="4" y="6"/>
                    </a:lnTo>
                    <a:lnTo>
                      <a:pt x="4" y="6"/>
                    </a:lnTo>
                    <a:lnTo>
                      <a:pt x="1" y="3"/>
                    </a:lnTo>
                    <a:lnTo>
                      <a:pt x="1" y="3"/>
                    </a:lnTo>
                    <a:lnTo>
                      <a:pt x="0" y="2"/>
                    </a:lnTo>
                    <a:lnTo>
                      <a:pt x="2" y="0"/>
                    </a:lnTo>
                  </a:path>
                </a:pathLst>
              </a:custGeom>
              <a:noFill/>
              <a:ln w="4763" cap="rnd">
                <a:solidFill>
                  <a:srgbClr val="41719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3" name="Freeform 79">
                <a:extLst>
                  <a:ext uri="{FF2B5EF4-FFF2-40B4-BE49-F238E27FC236}">
                    <a16:creationId xmlns:a16="http://schemas.microsoft.com/office/drawing/2014/main" id="{8E35524D-3F0D-4DF6-A77D-0A5338BCE4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11" y="2498"/>
                <a:ext cx="4" cy="4"/>
              </a:xfrm>
              <a:custGeom>
                <a:avLst/>
                <a:gdLst>
                  <a:gd name="T0" fmla="*/ 3 w 4"/>
                  <a:gd name="T1" fmla="*/ 0 h 4"/>
                  <a:gd name="T2" fmla="*/ 4 w 4"/>
                  <a:gd name="T3" fmla="*/ 2 h 4"/>
                  <a:gd name="T4" fmla="*/ 4 w 4"/>
                  <a:gd name="T5" fmla="*/ 3 h 4"/>
                  <a:gd name="T6" fmla="*/ 2 w 4"/>
                  <a:gd name="T7" fmla="*/ 4 h 4"/>
                  <a:gd name="T8" fmla="*/ 1 w 4"/>
                  <a:gd name="T9" fmla="*/ 3 h 4"/>
                  <a:gd name="T10" fmla="*/ 1 w 4"/>
                  <a:gd name="T11" fmla="*/ 3 h 4"/>
                  <a:gd name="T12" fmla="*/ 0 w 4"/>
                  <a:gd name="T13" fmla="*/ 1 h 4"/>
                  <a:gd name="T14" fmla="*/ 3 w 4"/>
                  <a:gd name="T1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4">
                    <a:moveTo>
                      <a:pt x="3" y="0"/>
                    </a:moveTo>
                    <a:lnTo>
                      <a:pt x="4" y="2"/>
                    </a:lnTo>
                    <a:lnTo>
                      <a:pt x="4" y="3"/>
                    </a:lnTo>
                    <a:lnTo>
                      <a:pt x="2" y="4"/>
                    </a:lnTo>
                    <a:lnTo>
                      <a:pt x="1" y="3"/>
                    </a:lnTo>
                    <a:lnTo>
                      <a:pt x="1" y="3"/>
                    </a:lnTo>
                    <a:lnTo>
                      <a:pt x="0" y="1"/>
                    </a:lnTo>
                    <a:lnTo>
                      <a:pt x="3" y="0"/>
                    </a:lnTo>
                  </a:path>
                </a:pathLst>
              </a:custGeom>
              <a:noFill/>
              <a:ln w="4763" cap="rnd">
                <a:solidFill>
                  <a:srgbClr val="41719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4" name="Freeform 80">
                <a:extLst>
                  <a:ext uri="{FF2B5EF4-FFF2-40B4-BE49-F238E27FC236}">
                    <a16:creationId xmlns:a16="http://schemas.microsoft.com/office/drawing/2014/main" id="{B4358B58-07CC-432E-837E-104CC8F668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16" y="2509"/>
                <a:ext cx="6" cy="13"/>
              </a:xfrm>
              <a:custGeom>
                <a:avLst/>
                <a:gdLst>
                  <a:gd name="T0" fmla="*/ 3 w 6"/>
                  <a:gd name="T1" fmla="*/ 0 h 13"/>
                  <a:gd name="T2" fmla="*/ 4 w 6"/>
                  <a:gd name="T3" fmla="*/ 4 h 13"/>
                  <a:gd name="T4" fmla="*/ 5 w 6"/>
                  <a:gd name="T5" fmla="*/ 8 h 13"/>
                  <a:gd name="T6" fmla="*/ 6 w 6"/>
                  <a:gd name="T7" fmla="*/ 12 h 13"/>
                  <a:gd name="T8" fmla="*/ 3 w 6"/>
                  <a:gd name="T9" fmla="*/ 13 h 13"/>
                  <a:gd name="T10" fmla="*/ 2 w 6"/>
                  <a:gd name="T11" fmla="*/ 9 h 13"/>
                  <a:gd name="T12" fmla="*/ 2 w 6"/>
                  <a:gd name="T13" fmla="*/ 9 h 13"/>
                  <a:gd name="T14" fmla="*/ 1 w 6"/>
                  <a:gd name="T15" fmla="*/ 5 h 13"/>
                  <a:gd name="T16" fmla="*/ 0 w 6"/>
                  <a:gd name="T17" fmla="*/ 1 h 13"/>
                  <a:gd name="T18" fmla="*/ 3 w 6"/>
                  <a:gd name="T19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" h="13">
                    <a:moveTo>
                      <a:pt x="3" y="0"/>
                    </a:moveTo>
                    <a:lnTo>
                      <a:pt x="4" y="4"/>
                    </a:lnTo>
                    <a:lnTo>
                      <a:pt x="5" y="8"/>
                    </a:lnTo>
                    <a:lnTo>
                      <a:pt x="6" y="12"/>
                    </a:lnTo>
                    <a:lnTo>
                      <a:pt x="3" y="13"/>
                    </a:lnTo>
                    <a:lnTo>
                      <a:pt x="2" y="9"/>
                    </a:lnTo>
                    <a:lnTo>
                      <a:pt x="2" y="9"/>
                    </a:lnTo>
                    <a:lnTo>
                      <a:pt x="1" y="5"/>
                    </a:lnTo>
                    <a:lnTo>
                      <a:pt x="0" y="1"/>
                    </a:lnTo>
                    <a:lnTo>
                      <a:pt x="3" y="0"/>
                    </a:lnTo>
                  </a:path>
                </a:pathLst>
              </a:custGeom>
              <a:noFill/>
              <a:ln w="4763" cap="rnd">
                <a:solidFill>
                  <a:srgbClr val="41719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5" name="Freeform 81">
                <a:extLst>
                  <a:ext uri="{FF2B5EF4-FFF2-40B4-BE49-F238E27FC236}">
                    <a16:creationId xmlns:a16="http://schemas.microsoft.com/office/drawing/2014/main" id="{DCF83FA8-4159-48FB-933C-59F79B8DD5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20" y="2530"/>
                <a:ext cx="3" cy="4"/>
              </a:xfrm>
              <a:custGeom>
                <a:avLst/>
                <a:gdLst>
                  <a:gd name="T0" fmla="*/ 3 w 3"/>
                  <a:gd name="T1" fmla="*/ 0 h 4"/>
                  <a:gd name="T2" fmla="*/ 3 w 3"/>
                  <a:gd name="T3" fmla="*/ 1 h 4"/>
                  <a:gd name="T4" fmla="*/ 3 w 3"/>
                  <a:gd name="T5" fmla="*/ 3 h 4"/>
                  <a:gd name="T6" fmla="*/ 0 w 3"/>
                  <a:gd name="T7" fmla="*/ 4 h 4"/>
                  <a:gd name="T8" fmla="*/ 0 w 3"/>
                  <a:gd name="T9" fmla="*/ 1 h 4"/>
                  <a:gd name="T10" fmla="*/ 0 w 3"/>
                  <a:gd name="T11" fmla="*/ 1 h 4"/>
                  <a:gd name="T12" fmla="*/ 0 w 3"/>
                  <a:gd name="T13" fmla="*/ 1 h 4"/>
                  <a:gd name="T14" fmla="*/ 3 w 3"/>
                  <a:gd name="T1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" h="4">
                    <a:moveTo>
                      <a:pt x="3" y="0"/>
                    </a:moveTo>
                    <a:lnTo>
                      <a:pt x="3" y="1"/>
                    </a:lnTo>
                    <a:lnTo>
                      <a:pt x="3" y="3"/>
                    </a:lnTo>
                    <a:lnTo>
                      <a:pt x="0" y="4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3" y="0"/>
                    </a:lnTo>
                  </a:path>
                </a:pathLst>
              </a:custGeom>
              <a:noFill/>
              <a:ln w="4763" cap="rnd">
                <a:solidFill>
                  <a:srgbClr val="41719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6" name="Rectangle 82">
                <a:extLst>
                  <a:ext uri="{FF2B5EF4-FFF2-40B4-BE49-F238E27FC236}">
                    <a16:creationId xmlns:a16="http://schemas.microsoft.com/office/drawing/2014/main" id="{98736E13-8195-4C0A-8E04-1103AA51CA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21" y="2543"/>
                <a:ext cx="3" cy="12"/>
              </a:xfrm>
              <a:prstGeom prst="rect">
                <a:avLst/>
              </a:prstGeom>
              <a:noFill/>
              <a:ln w="4763" cap="rnd">
                <a:solidFill>
                  <a:srgbClr val="41719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7" name="Rectangle 83">
                <a:extLst>
                  <a:ext uri="{FF2B5EF4-FFF2-40B4-BE49-F238E27FC236}">
                    <a16:creationId xmlns:a16="http://schemas.microsoft.com/office/drawing/2014/main" id="{F2E393B4-4B92-4C0C-A1AF-7CCD91C84B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21" y="2564"/>
                <a:ext cx="3" cy="3"/>
              </a:xfrm>
              <a:prstGeom prst="rect">
                <a:avLst/>
              </a:prstGeom>
              <a:noFill/>
              <a:ln w="4763" cap="rnd">
                <a:solidFill>
                  <a:srgbClr val="41719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8" name="Rectangle 84">
                <a:extLst>
                  <a:ext uri="{FF2B5EF4-FFF2-40B4-BE49-F238E27FC236}">
                    <a16:creationId xmlns:a16="http://schemas.microsoft.com/office/drawing/2014/main" id="{CB7AF18E-0142-4367-A562-263A09631E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21" y="2576"/>
                <a:ext cx="3" cy="13"/>
              </a:xfrm>
              <a:prstGeom prst="rect">
                <a:avLst/>
              </a:prstGeom>
              <a:noFill/>
              <a:ln w="4763" cap="rnd">
                <a:solidFill>
                  <a:srgbClr val="41719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9" name="Rectangle 85">
                <a:extLst>
                  <a:ext uri="{FF2B5EF4-FFF2-40B4-BE49-F238E27FC236}">
                    <a16:creationId xmlns:a16="http://schemas.microsoft.com/office/drawing/2014/main" id="{5145B1CF-951F-4E3C-A164-D87E3E3A05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21" y="2598"/>
                <a:ext cx="3" cy="3"/>
              </a:xfrm>
              <a:prstGeom prst="rect">
                <a:avLst/>
              </a:prstGeom>
              <a:noFill/>
              <a:ln w="4763" cap="rnd">
                <a:solidFill>
                  <a:srgbClr val="41719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0" name="Rectangle 86">
                <a:extLst>
                  <a:ext uri="{FF2B5EF4-FFF2-40B4-BE49-F238E27FC236}">
                    <a16:creationId xmlns:a16="http://schemas.microsoft.com/office/drawing/2014/main" id="{9D167102-CBDE-4353-99F0-D25EDB9541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21" y="2610"/>
                <a:ext cx="3" cy="12"/>
              </a:xfrm>
              <a:prstGeom prst="rect">
                <a:avLst/>
              </a:prstGeom>
              <a:noFill/>
              <a:ln w="4763" cap="rnd">
                <a:solidFill>
                  <a:srgbClr val="41719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1" name="Rectangle 87">
                <a:extLst>
                  <a:ext uri="{FF2B5EF4-FFF2-40B4-BE49-F238E27FC236}">
                    <a16:creationId xmlns:a16="http://schemas.microsoft.com/office/drawing/2014/main" id="{314EF313-8C37-46B3-9F05-0433B052F7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21" y="2631"/>
                <a:ext cx="3" cy="3"/>
              </a:xfrm>
              <a:prstGeom prst="rect">
                <a:avLst/>
              </a:prstGeom>
              <a:noFill/>
              <a:ln w="4763" cap="rnd">
                <a:solidFill>
                  <a:srgbClr val="41719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2" name="Rectangle 88">
                <a:extLst>
                  <a:ext uri="{FF2B5EF4-FFF2-40B4-BE49-F238E27FC236}">
                    <a16:creationId xmlns:a16="http://schemas.microsoft.com/office/drawing/2014/main" id="{D1BA4E8E-003D-4F92-8735-70BE7244D3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21" y="2644"/>
                <a:ext cx="3" cy="12"/>
              </a:xfrm>
              <a:prstGeom prst="rect">
                <a:avLst/>
              </a:prstGeom>
              <a:noFill/>
              <a:ln w="4763" cap="rnd">
                <a:solidFill>
                  <a:srgbClr val="41719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3" name="Rectangle 89">
                <a:extLst>
                  <a:ext uri="{FF2B5EF4-FFF2-40B4-BE49-F238E27FC236}">
                    <a16:creationId xmlns:a16="http://schemas.microsoft.com/office/drawing/2014/main" id="{D85EBED3-260F-44FC-8FBC-FF338D2BF8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21" y="2665"/>
                <a:ext cx="3" cy="3"/>
              </a:xfrm>
              <a:prstGeom prst="rect">
                <a:avLst/>
              </a:prstGeom>
              <a:noFill/>
              <a:ln w="4763" cap="rnd">
                <a:solidFill>
                  <a:srgbClr val="41719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4" name="Rectangle 90">
                <a:extLst>
                  <a:ext uri="{FF2B5EF4-FFF2-40B4-BE49-F238E27FC236}">
                    <a16:creationId xmlns:a16="http://schemas.microsoft.com/office/drawing/2014/main" id="{0B5613D0-6CA0-4BC6-8DDA-646322142D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21" y="2677"/>
                <a:ext cx="3" cy="12"/>
              </a:xfrm>
              <a:prstGeom prst="rect">
                <a:avLst/>
              </a:prstGeom>
              <a:noFill/>
              <a:ln w="4763" cap="rnd">
                <a:solidFill>
                  <a:srgbClr val="41719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5" name="Rectangle 91">
                <a:extLst>
                  <a:ext uri="{FF2B5EF4-FFF2-40B4-BE49-F238E27FC236}">
                    <a16:creationId xmlns:a16="http://schemas.microsoft.com/office/drawing/2014/main" id="{AEFD716B-2DEC-4BA4-81CE-85EED2547A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21" y="2699"/>
                <a:ext cx="3" cy="3"/>
              </a:xfrm>
              <a:prstGeom prst="rect">
                <a:avLst/>
              </a:prstGeom>
              <a:noFill/>
              <a:ln w="4763" cap="rnd">
                <a:solidFill>
                  <a:srgbClr val="41719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6" name="Rectangle 92">
                <a:extLst>
                  <a:ext uri="{FF2B5EF4-FFF2-40B4-BE49-F238E27FC236}">
                    <a16:creationId xmlns:a16="http://schemas.microsoft.com/office/drawing/2014/main" id="{AE7FEF85-1139-4767-9F97-6C4775AE41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21" y="2711"/>
                <a:ext cx="3" cy="12"/>
              </a:xfrm>
              <a:prstGeom prst="rect">
                <a:avLst/>
              </a:prstGeom>
              <a:noFill/>
              <a:ln w="4763" cap="rnd">
                <a:solidFill>
                  <a:srgbClr val="41719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7" name="Rectangle 93">
                <a:extLst>
                  <a:ext uri="{FF2B5EF4-FFF2-40B4-BE49-F238E27FC236}">
                    <a16:creationId xmlns:a16="http://schemas.microsoft.com/office/drawing/2014/main" id="{926EDB39-AB56-4659-A4A3-5C506EDE8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21" y="2732"/>
                <a:ext cx="3" cy="3"/>
              </a:xfrm>
              <a:prstGeom prst="rect">
                <a:avLst/>
              </a:prstGeom>
              <a:noFill/>
              <a:ln w="4763" cap="rnd">
                <a:solidFill>
                  <a:srgbClr val="41719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8" name="Rectangle 94">
                <a:extLst>
                  <a:ext uri="{FF2B5EF4-FFF2-40B4-BE49-F238E27FC236}">
                    <a16:creationId xmlns:a16="http://schemas.microsoft.com/office/drawing/2014/main" id="{201C6FA5-20BF-41AA-9C63-1F51C3809B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21" y="2744"/>
                <a:ext cx="3" cy="13"/>
              </a:xfrm>
              <a:prstGeom prst="rect">
                <a:avLst/>
              </a:prstGeom>
              <a:noFill/>
              <a:ln w="4763" cap="rnd">
                <a:solidFill>
                  <a:srgbClr val="41719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9" name="Rectangle 95">
                <a:extLst>
                  <a:ext uri="{FF2B5EF4-FFF2-40B4-BE49-F238E27FC236}">
                    <a16:creationId xmlns:a16="http://schemas.microsoft.com/office/drawing/2014/main" id="{977AA87B-6160-45C6-9FFF-41BBBF9E5A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21" y="2766"/>
                <a:ext cx="3" cy="3"/>
              </a:xfrm>
              <a:prstGeom prst="rect">
                <a:avLst/>
              </a:prstGeom>
              <a:noFill/>
              <a:ln w="4763" cap="rnd">
                <a:solidFill>
                  <a:srgbClr val="41719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0" name="Rectangle 96">
                <a:extLst>
                  <a:ext uri="{FF2B5EF4-FFF2-40B4-BE49-F238E27FC236}">
                    <a16:creationId xmlns:a16="http://schemas.microsoft.com/office/drawing/2014/main" id="{C4B526FE-9BF1-415A-8B76-C598A186D0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21" y="2778"/>
                <a:ext cx="3" cy="12"/>
              </a:xfrm>
              <a:prstGeom prst="rect">
                <a:avLst/>
              </a:prstGeom>
              <a:noFill/>
              <a:ln w="4763" cap="rnd">
                <a:solidFill>
                  <a:srgbClr val="41719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1" name="Rectangle 97">
                <a:extLst>
                  <a:ext uri="{FF2B5EF4-FFF2-40B4-BE49-F238E27FC236}">
                    <a16:creationId xmlns:a16="http://schemas.microsoft.com/office/drawing/2014/main" id="{C9CA0A48-B0E9-4C56-9EE0-EF2AAA4385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21" y="2799"/>
                <a:ext cx="3" cy="4"/>
              </a:xfrm>
              <a:prstGeom prst="rect">
                <a:avLst/>
              </a:prstGeom>
              <a:noFill/>
              <a:ln w="4763" cap="rnd">
                <a:solidFill>
                  <a:srgbClr val="41719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2" name="Rectangle 98">
                <a:extLst>
                  <a:ext uri="{FF2B5EF4-FFF2-40B4-BE49-F238E27FC236}">
                    <a16:creationId xmlns:a16="http://schemas.microsoft.com/office/drawing/2014/main" id="{5AF93F6E-C48C-4F1D-B5C7-6C5739CF32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21" y="2812"/>
                <a:ext cx="3" cy="12"/>
              </a:xfrm>
              <a:prstGeom prst="rect">
                <a:avLst/>
              </a:prstGeom>
              <a:noFill/>
              <a:ln w="4763" cap="rnd">
                <a:solidFill>
                  <a:srgbClr val="41719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3" name="Rectangle 99">
                <a:extLst>
                  <a:ext uri="{FF2B5EF4-FFF2-40B4-BE49-F238E27FC236}">
                    <a16:creationId xmlns:a16="http://schemas.microsoft.com/office/drawing/2014/main" id="{0F072845-E025-4B2B-BD07-ED1ECFB5DB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21" y="2833"/>
                <a:ext cx="3" cy="3"/>
              </a:xfrm>
              <a:prstGeom prst="rect">
                <a:avLst/>
              </a:prstGeom>
              <a:noFill/>
              <a:ln w="4763" cap="rnd">
                <a:solidFill>
                  <a:srgbClr val="41719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4" name="Rectangle 100">
                <a:extLst>
                  <a:ext uri="{FF2B5EF4-FFF2-40B4-BE49-F238E27FC236}">
                    <a16:creationId xmlns:a16="http://schemas.microsoft.com/office/drawing/2014/main" id="{41EEEFE2-2D21-4B9B-9007-1C9850D755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21" y="2845"/>
                <a:ext cx="3" cy="12"/>
              </a:xfrm>
              <a:prstGeom prst="rect">
                <a:avLst/>
              </a:prstGeom>
              <a:noFill/>
              <a:ln w="4763" cap="rnd">
                <a:solidFill>
                  <a:srgbClr val="41719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5" name="Rectangle 101">
                <a:extLst>
                  <a:ext uri="{FF2B5EF4-FFF2-40B4-BE49-F238E27FC236}">
                    <a16:creationId xmlns:a16="http://schemas.microsoft.com/office/drawing/2014/main" id="{16663310-3168-466B-B961-FA01ADA2B1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21" y="2867"/>
                <a:ext cx="3" cy="3"/>
              </a:xfrm>
              <a:prstGeom prst="rect">
                <a:avLst/>
              </a:prstGeom>
              <a:noFill/>
              <a:ln w="4763" cap="rnd">
                <a:solidFill>
                  <a:srgbClr val="41719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6" name="Rectangle 102">
                <a:extLst>
                  <a:ext uri="{FF2B5EF4-FFF2-40B4-BE49-F238E27FC236}">
                    <a16:creationId xmlns:a16="http://schemas.microsoft.com/office/drawing/2014/main" id="{C45BA747-D317-4964-9C72-7AA4AA461A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21" y="2879"/>
                <a:ext cx="3" cy="12"/>
              </a:xfrm>
              <a:prstGeom prst="rect">
                <a:avLst/>
              </a:prstGeom>
              <a:noFill/>
              <a:ln w="4763" cap="rnd">
                <a:solidFill>
                  <a:srgbClr val="41719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7" name="Rectangle 103">
                <a:extLst>
                  <a:ext uri="{FF2B5EF4-FFF2-40B4-BE49-F238E27FC236}">
                    <a16:creationId xmlns:a16="http://schemas.microsoft.com/office/drawing/2014/main" id="{76C1D9FD-529E-471F-8D83-4EF0B557F9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21" y="2900"/>
                <a:ext cx="3" cy="3"/>
              </a:xfrm>
              <a:prstGeom prst="rect">
                <a:avLst/>
              </a:prstGeom>
              <a:noFill/>
              <a:ln w="4763" cap="rnd">
                <a:solidFill>
                  <a:srgbClr val="41719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8" name="Freeform 104">
                <a:extLst>
                  <a:ext uri="{FF2B5EF4-FFF2-40B4-BE49-F238E27FC236}">
                    <a16:creationId xmlns:a16="http://schemas.microsoft.com/office/drawing/2014/main" id="{AC661C82-F7ED-48A3-A5B3-A526E1FE73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20" y="2912"/>
                <a:ext cx="4" cy="13"/>
              </a:xfrm>
              <a:custGeom>
                <a:avLst/>
                <a:gdLst>
                  <a:gd name="T0" fmla="*/ 4 w 4"/>
                  <a:gd name="T1" fmla="*/ 0 h 13"/>
                  <a:gd name="T2" fmla="*/ 4 w 4"/>
                  <a:gd name="T3" fmla="*/ 3 h 13"/>
                  <a:gd name="T4" fmla="*/ 3 w 4"/>
                  <a:gd name="T5" fmla="*/ 8 h 13"/>
                  <a:gd name="T6" fmla="*/ 3 w 4"/>
                  <a:gd name="T7" fmla="*/ 12 h 13"/>
                  <a:gd name="T8" fmla="*/ 3 w 4"/>
                  <a:gd name="T9" fmla="*/ 13 h 13"/>
                  <a:gd name="T10" fmla="*/ 0 w 4"/>
                  <a:gd name="T11" fmla="*/ 12 h 13"/>
                  <a:gd name="T12" fmla="*/ 0 w 4"/>
                  <a:gd name="T13" fmla="*/ 12 h 13"/>
                  <a:gd name="T14" fmla="*/ 0 w 4"/>
                  <a:gd name="T15" fmla="*/ 7 h 13"/>
                  <a:gd name="T16" fmla="*/ 0 w 4"/>
                  <a:gd name="T17" fmla="*/ 7 h 13"/>
                  <a:gd name="T18" fmla="*/ 1 w 4"/>
                  <a:gd name="T19" fmla="*/ 3 h 13"/>
                  <a:gd name="T20" fmla="*/ 1 w 4"/>
                  <a:gd name="T21" fmla="*/ 3 h 13"/>
                  <a:gd name="T22" fmla="*/ 1 w 4"/>
                  <a:gd name="T23" fmla="*/ 0 h 13"/>
                  <a:gd name="T24" fmla="*/ 4 w 4"/>
                  <a:gd name="T25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" h="13">
                    <a:moveTo>
                      <a:pt x="4" y="0"/>
                    </a:moveTo>
                    <a:lnTo>
                      <a:pt x="4" y="3"/>
                    </a:lnTo>
                    <a:lnTo>
                      <a:pt x="3" y="8"/>
                    </a:lnTo>
                    <a:lnTo>
                      <a:pt x="3" y="12"/>
                    </a:lnTo>
                    <a:lnTo>
                      <a:pt x="3" y="13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0" y="7"/>
                    </a:lnTo>
                    <a:lnTo>
                      <a:pt x="0" y="7"/>
                    </a:lnTo>
                    <a:lnTo>
                      <a:pt x="1" y="3"/>
                    </a:lnTo>
                    <a:lnTo>
                      <a:pt x="1" y="3"/>
                    </a:lnTo>
                    <a:lnTo>
                      <a:pt x="1" y="0"/>
                    </a:lnTo>
                    <a:lnTo>
                      <a:pt x="4" y="0"/>
                    </a:lnTo>
                  </a:path>
                </a:pathLst>
              </a:custGeom>
              <a:noFill/>
              <a:ln w="4763" cap="rnd">
                <a:solidFill>
                  <a:srgbClr val="41719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9" name="Freeform 105">
                <a:extLst>
                  <a:ext uri="{FF2B5EF4-FFF2-40B4-BE49-F238E27FC236}">
                    <a16:creationId xmlns:a16="http://schemas.microsoft.com/office/drawing/2014/main" id="{93D7E45F-D70D-494F-ADF7-F5325BC3F6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17" y="2933"/>
                <a:ext cx="4" cy="4"/>
              </a:xfrm>
              <a:custGeom>
                <a:avLst/>
                <a:gdLst>
                  <a:gd name="T0" fmla="*/ 4 w 4"/>
                  <a:gd name="T1" fmla="*/ 1 h 4"/>
                  <a:gd name="T2" fmla="*/ 3 w 4"/>
                  <a:gd name="T3" fmla="*/ 4 h 4"/>
                  <a:gd name="T4" fmla="*/ 0 w 4"/>
                  <a:gd name="T5" fmla="*/ 3 h 4"/>
                  <a:gd name="T6" fmla="*/ 1 w 4"/>
                  <a:gd name="T7" fmla="*/ 0 h 4"/>
                  <a:gd name="T8" fmla="*/ 4 w 4"/>
                  <a:gd name="T9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4" y="1"/>
                    </a:moveTo>
                    <a:lnTo>
                      <a:pt x="3" y="4"/>
                    </a:lnTo>
                    <a:lnTo>
                      <a:pt x="0" y="3"/>
                    </a:lnTo>
                    <a:lnTo>
                      <a:pt x="1" y="0"/>
                    </a:lnTo>
                    <a:lnTo>
                      <a:pt x="4" y="1"/>
                    </a:lnTo>
                    <a:close/>
                  </a:path>
                </a:pathLst>
              </a:custGeom>
              <a:noFill/>
              <a:ln w="4763" cap="rnd">
                <a:solidFill>
                  <a:srgbClr val="41719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0" name="Freeform 106">
                <a:extLst>
                  <a:ext uri="{FF2B5EF4-FFF2-40B4-BE49-F238E27FC236}">
                    <a16:creationId xmlns:a16="http://schemas.microsoft.com/office/drawing/2014/main" id="{C38A0BAC-EA76-4C02-A7BD-DF14F55DC8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09" y="2945"/>
                <a:ext cx="8" cy="12"/>
              </a:xfrm>
              <a:custGeom>
                <a:avLst/>
                <a:gdLst>
                  <a:gd name="T0" fmla="*/ 8 w 8"/>
                  <a:gd name="T1" fmla="*/ 1 h 12"/>
                  <a:gd name="T2" fmla="*/ 8 w 8"/>
                  <a:gd name="T3" fmla="*/ 2 h 12"/>
                  <a:gd name="T4" fmla="*/ 6 w 8"/>
                  <a:gd name="T5" fmla="*/ 6 h 12"/>
                  <a:gd name="T6" fmla="*/ 4 w 8"/>
                  <a:gd name="T7" fmla="*/ 10 h 12"/>
                  <a:gd name="T8" fmla="*/ 3 w 8"/>
                  <a:gd name="T9" fmla="*/ 12 h 12"/>
                  <a:gd name="T10" fmla="*/ 0 w 8"/>
                  <a:gd name="T11" fmla="*/ 10 h 12"/>
                  <a:gd name="T12" fmla="*/ 1 w 8"/>
                  <a:gd name="T13" fmla="*/ 9 h 12"/>
                  <a:gd name="T14" fmla="*/ 1 w 8"/>
                  <a:gd name="T15" fmla="*/ 9 h 12"/>
                  <a:gd name="T16" fmla="*/ 3 w 8"/>
                  <a:gd name="T17" fmla="*/ 4 h 12"/>
                  <a:gd name="T18" fmla="*/ 3 w 8"/>
                  <a:gd name="T19" fmla="*/ 5 h 12"/>
                  <a:gd name="T20" fmla="*/ 5 w 8"/>
                  <a:gd name="T21" fmla="*/ 0 h 12"/>
                  <a:gd name="T22" fmla="*/ 5 w 8"/>
                  <a:gd name="T23" fmla="*/ 1 h 12"/>
                  <a:gd name="T24" fmla="*/ 5 w 8"/>
                  <a:gd name="T25" fmla="*/ 0 h 12"/>
                  <a:gd name="T26" fmla="*/ 8 w 8"/>
                  <a:gd name="T27" fmla="*/ 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" h="12">
                    <a:moveTo>
                      <a:pt x="8" y="1"/>
                    </a:moveTo>
                    <a:lnTo>
                      <a:pt x="8" y="2"/>
                    </a:lnTo>
                    <a:lnTo>
                      <a:pt x="6" y="6"/>
                    </a:lnTo>
                    <a:lnTo>
                      <a:pt x="4" y="10"/>
                    </a:lnTo>
                    <a:lnTo>
                      <a:pt x="3" y="12"/>
                    </a:lnTo>
                    <a:lnTo>
                      <a:pt x="0" y="10"/>
                    </a:lnTo>
                    <a:lnTo>
                      <a:pt x="1" y="9"/>
                    </a:lnTo>
                    <a:lnTo>
                      <a:pt x="1" y="9"/>
                    </a:lnTo>
                    <a:lnTo>
                      <a:pt x="3" y="4"/>
                    </a:lnTo>
                    <a:lnTo>
                      <a:pt x="3" y="5"/>
                    </a:lnTo>
                    <a:lnTo>
                      <a:pt x="5" y="0"/>
                    </a:lnTo>
                    <a:lnTo>
                      <a:pt x="5" y="1"/>
                    </a:lnTo>
                    <a:lnTo>
                      <a:pt x="5" y="0"/>
                    </a:lnTo>
                    <a:lnTo>
                      <a:pt x="8" y="1"/>
                    </a:lnTo>
                  </a:path>
                </a:pathLst>
              </a:custGeom>
              <a:noFill/>
              <a:ln w="4763" cap="rnd">
                <a:solidFill>
                  <a:srgbClr val="41719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1" name="Freeform 107">
                <a:extLst>
                  <a:ext uri="{FF2B5EF4-FFF2-40B4-BE49-F238E27FC236}">
                    <a16:creationId xmlns:a16="http://schemas.microsoft.com/office/drawing/2014/main" id="{CDF11662-193B-4BD1-A7A5-644EC4E08D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03" y="2963"/>
                <a:ext cx="4" cy="4"/>
              </a:xfrm>
              <a:custGeom>
                <a:avLst/>
                <a:gdLst>
                  <a:gd name="T0" fmla="*/ 4 w 4"/>
                  <a:gd name="T1" fmla="*/ 2 h 4"/>
                  <a:gd name="T2" fmla="*/ 3 w 4"/>
                  <a:gd name="T3" fmla="*/ 3 h 4"/>
                  <a:gd name="T4" fmla="*/ 2 w 4"/>
                  <a:gd name="T5" fmla="*/ 4 h 4"/>
                  <a:gd name="T6" fmla="*/ 0 w 4"/>
                  <a:gd name="T7" fmla="*/ 2 h 4"/>
                  <a:gd name="T8" fmla="*/ 1 w 4"/>
                  <a:gd name="T9" fmla="*/ 2 h 4"/>
                  <a:gd name="T10" fmla="*/ 1 w 4"/>
                  <a:gd name="T11" fmla="*/ 2 h 4"/>
                  <a:gd name="T12" fmla="*/ 2 w 4"/>
                  <a:gd name="T13" fmla="*/ 0 h 4"/>
                  <a:gd name="T14" fmla="*/ 4 w 4"/>
                  <a:gd name="T15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4">
                    <a:moveTo>
                      <a:pt x="4" y="2"/>
                    </a:moveTo>
                    <a:lnTo>
                      <a:pt x="3" y="3"/>
                    </a:lnTo>
                    <a:lnTo>
                      <a:pt x="2" y="4"/>
                    </a:lnTo>
                    <a:lnTo>
                      <a:pt x="0" y="2"/>
                    </a:lnTo>
                    <a:lnTo>
                      <a:pt x="1" y="2"/>
                    </a:lnTo>
                    <a:lnTo>
                      <a:pt x="1" y="2"/>
                    </a:lnTo>
                    <a:lnTo>
                      <a:pt x="2" y="0"/>
                    </a:lnTo>
                    <a:lnTo>
                      <a:pt x="4" y="2"/>
                    </a:lnTo>
                  </a:path>
                </a:pathLst>
              </a:custGeom>
              <a:noFill/>
              <a:ln w="4763" cap="rnd">
                <a:solidFill>
                  <a:srgbClr val="41719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2" name="Freeform 108">
                <a:extLst>
                  <a:ext uri="{FF2B5EF4-FFF2-40B4-BE49-F238E27FC236}">
                    <a16:creationId xmlns:a16="http://schemas.microsoft.com/office/drawing/2014/main" id="{FEEE4974-917E-4A5B-B2C9-1B6C75B4AF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89" y="2972"/>
                <a:ext cx="10" cy="11"/>
              </a:xfrm>
              <a:custGeom>
                <a:avLst/>
                <a:gdLst>
                  <a:gd name="T0" fmla="*/ 10 w 10"/>
                  <a:gd name="T1" fmla="*/ 2 h 11"/>
                  <a:gd name="T2" fmla="*/ 9 w 10"/>
                  <a:gd name="T3" fmla="*/ 5 h 11"/>
                  <a:gd name="T4" fmla="*/ 5 w 10"/>
                  <a:gd name="T5" fmla="*/ 8 h 11"/>
                  <a:gd name="T6" fmla="*/ 2 w 10"/>
                  <a:gd name="T7" fmla="*/ 11 h 11"/>
                  <a:gd name="T8" fmla="*/ 2 w 10"/>
                  <a:gd name="T9" fmla="*/ 11 h 11"/>
                  <a:gd name="T10" fmla="*/ 0 w 10"/>
                  <a:gd name="T11" fmla="*/ 9 h 11"/>
                  <a:gd name="T12" fmla="*/ 0 w 10"/>
                  <a:gd name="T13" fmla="*/ 8 h 11"/>
                  <a:gd name="T14" fmla="*/ 0 w 10"/>
                  <a:gd name="T15" fmla="*/ 8 h 11"/>
                  <a:gd name="T16" fmla="*/ 3 w 10"/>
                  <a:gd name="T17" fmla="*/ 5 h 11"/>
                  <a:gd name="T18" fmla="*/ 3 w 10"/>
                  <a:gd name="T19" fmla="*/ 6 h 11"/>
                  <a:gd name="T20" fmla="*/ 6 w 10"/>
                  <a:gd name="T21" fmla="*/ 2 h 11"/>
                  <a:gd name="T22" fmla="*/ 8 w 10"/>
                  <a:gd name="T23" fmla="*/ 0 h 11"/>
                  <a:gd name="T24" fmla="*/ 10 w 10"/>
                  <a:gd name="T25" fmla="*/ 2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" h="11">
                    <a:moveTo>
                      <a:pt x="10" y="2"/>
                    </a:moveTo>
                    <a:lnTo>
                      <a:pt x="9" y="5"/>
                    </a:lnTo>
                    <a:lnTo>
                      <a:pt x="5" y="8"/>
                    </a:lnTo>
                    <a:lnTo>
                      <a:pt x="2" y="11"/>
                    </a:lnTo>
                    <a:lnTo>
                      <a:pt x="2" y="11"/>
                    </a:lnTo>
                    <a:lnTo>
                      <a:pt x="0" y="9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3" y="5"/>
                    </a:lnTo>
                    <a:lnTo>
                      <a:pt x="3" y="6"/>
                    </a:lnTo>
                    <a:lnTo>
                      <a:pt x="6" y="2"/>
                    </a:lnTo>
                    <a:lnTo>
                      <a:pt x="8" y="0"/>
                    </a:lnTo>
                    <a:lnTo>
                      <a:pt x="10" y="2"/>
                    </a:lnTo>
                  </a:path>
                </a:pathLst>
              </a:custGeom>
              <a:noFill/>
              <a:ln w="4763" cap="rnd">
                <a:solidFill>
                  <a:srgbClr val="41719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3" name="Freeform 109">
                <a:extLst>
                  <a:ext uri="{FF2B5EF4-FFF2-40B4-BE49-F238E27FC236}">
                    <a16:creationId xmlns:a16="http://schemas.microsoft.com/office/drawing/2014/main" id="{BCBE4545-52D9-4C92-8695-8E38FB2B51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80" y="2986"/>
                <a:ext cx="4" cy="4"/>
              </a:xfrm>
              <a:custGeom>
                <a:avLst/>
                <a:gdLst>
                  <a:gd name="T0" fmla="*/ 4 w 4"/>
                  <a:gd name="T1" fmla="*/ 2 h 4"/>
                  <a:gd name="T2" fmla="*/ 1 w 4"/>
                  <a:gd name="T3" fmla="*/ 4 h 4"/>
                  <a:gd name="T4" fmla="*/ 0 w 4"/>
                  <a:gd name="T5" fmla="*/ 2 h 4"/>
                  <a:gd name="T6" fmla="*/ 2 w 4"/>
                  <a:gd name="T7" fmla="*/ 0 h 4"/>
                  <a:gd name="T8" fmla="*/ 4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4" y="2"/>
                    </a:moveTo>
                    <a:lnTo>
                      <a:pt x="1" y="4"/>
                    </a:lnTo>
                    <a:lnTo>
                      <a:pt x="0" y="2"/>
                    </a:lnTo>
                    <a:lnTo>
                      <a:pt x="2" y="0"/>
                    </a:lnTo>
                    <a:lnTo>
                      <a:pt x="4" y="2"/>
                    </a:lnTo>
                    <a:close/>
                  </a:path>
                </a:pathLst>
              </a:custGeom>
              <a:noFill/>
              <a:ln w="4763" cap="rnd">
                <a:solidFill>
                  <a:srgbClr val="41719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4" name="Freeform 110">
                <a:extLst>
                  <a:ext uri="{FF2B5EF4-FFF2-40B4-BE49-F238E27FC236}">
                    <a16:creationId xmlns:a16="http://schemas.microsoft.com/office/drawing/2014/main" id="{48DB81C7-23A6-4055-B8A4-FCCE2BBB51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61" y="2992"/>
                <a:ext cx="12" cy="7"/>
              </a:xfrm>
              <a:custGeom>
                <a:avLst/>
                <a:gdLst>
                  <a:gd name="T0" fmla="*/ 12 w 12"/>
                  <a:gd name="T1" fmla="*/ 3 h 7"/>
                  <a:gd name="T2" fmla="*/ 12 w 12"/>
                  <a:gd name="T3" fmla="*/ 3 h 7"/>
                  <a:gd name="T4" fmla="*/ 8 w 12"/>
                  <a:gd name="T5" fmla="*/ 5 h 7"/>
                  <a:gd name="T6" fmla="*/ 4 w 12"/>
                  <a:gd name="T7" fmla="*/ 6 h 7"/>
                  <a:gd name="T8" fmla="*/ 2 w 12"/>
                  <a:gd name="T9" fmla="*/ 7 h 7"/>
                  <a:gd name="T10" fmla="*/ 0 w 12"/>
                  <a:gd name="T11" fmla="*/ 4 h 7"/>
                  <a:gd name="T12" fmla="*/ 3 w 12"/>
                  <a:gd name="T13" fmla="*/ 4 h 7"/>
                  <a:gd name="T14" fmla="*/ 3 w 12"/>
                  <a:gd name="T15" fmla="*/ 4 h 7"/>
                  <a:gd name="T16" fmla="*/ 7 w 12"/>
                  <a:gd name="T17" fmla="*/ 2 h 7"/>
                  <a:gd name="T18" fmla="*/ 7 w 12"/>
                  <a:gd name="T19" fmla="*/ 2 h 7"/>
                  <a:gd name="T20" fmla="*/ 11 w 12"/>
                  <a:gd name="T21" fmla="*/ 0 h 7"/>
                  <a:gd name="T22" fmla="*/ 11 w 12"/>
                  <a:gd name="T23" fmla="*/ 0 h 7"/>
                  <a:gd name="T24" fmla="*/ 11 w 12"/>
                  <a:gd name="T25" fmla="*/ 0 h 7"/>
                  <a:gd name="T26" fmla="*/ 12 w 12"/>
                  <a:gd name="T27" fmla="*/ 3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2" h="7">
                    <a:moveTo>
                      <a:pt x="12" y="3"/>
                    </a:moveTo>
                    <a:lnTo>
                      <a:pt x="12" y="3"/>
                    </a:lnTo>
                    <a:lnTo>
                      <a:pt x="8" y="5"/>
                    </a:lnTo>
                    <a:lnTo>
                      <a:pt x="4" y="6"/>
                    </a:lnTo>
                    <a:lnTo>
                      <a:pt x="2" y="7"/>
                    </a:lnTo>
                    <a:lnTo>
                      <a:pt x="0" y="4"/>
                    </a:lnTo>
                    <a:lnTo>
                      <a:pt x="3" y="4"/>
                    </a:lnTo>
                    <a:lnTo>
                      <a:pt x="3" y="4"/>
                    </a:lnTo>
                    <a:lnTo>
                      <a:pt x="7" y="2"/>
                    </a:lnTo>
                    <a:lnTo>
                      <a:pt x="7" y="2"/>
                    </a:lnTo>
                    <a:lnTo>
                      <a:pt x="11" y="0"/>
                    </a:lnTo>
                    <a:lnTo>
                      <a:pt x="11" y="0"/>
                    </a:lnTo>
                    <a:lnTo>
                      <a:pt x="11" y="0"/>
                    </a:lnTo>
                    <a:lnTo>
                      <a:pt x="12" y="3"/>
                    </a:lnTo>
                  </a:path>
                </a:pathLst>
              </a:custGeom>
              <a:noFill/>
              <a:ln w="4763" cap="rnd">
                <a:solidFill>
                  <a:srgbClr val="41719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5" name="Freeform 111">
                <a:extLst>
                  <a:ext uri="{FF2B5EF4-FFF2-40B4-BE49-F238E27FC236}">
                    <a16:creationId xmlns:a16="http://schemas.microsoft.com/office/drawing/2014/main" id="{E93A06E8-7963-4BE0-A849-8E92E5AA5A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0" y="2999"/>
                <a:ext cx="4" cy="3"/>
              </a:xfrm>
              <a:custGeom>
                <a:avLst/>
                <a:gdLst>
                  <a:gd name="T0" fmla="*/ 4 w 4"/>
                  <a:gd name="T1" fmla="*/ 3 h 3"/>
                  <a:gd name="T2" fmla="*/ 2 w 4"/>
                  <a:gd name="T3" fmla="*/ 3 h 3"/>
                  <a:gd name="T4" fmla="*/ 1 w 4"/>
                  <a:gd name="T5" fmla="*/ 3 h 3"/>
                  <a:gd name="T6" fmla="*/ 0 w 4"/>
                  <a:gd name="T7" fmla="*/ 0 h 3"/>
                  <a:gd name="T8" fmla="*/ 2 w 4"/>
                  <a:gd name="T9" fmla="*/ 0 h 3"/>
                  <a:gd name="T10" fmla="*/ 3 w 4"/>
                  <a:gd name="T11" fmla="*/ 0 h 3"/>
                  <a:gd name="T12" fmla="*/ 4 w 4"/>
                  <a:gd name="T13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3">
                    <a:moveTo>
                      <a:pt x="4" y="3"/>
                    </a:moveTo>
                    <a:lnTo>
                      <a:pt x="2" y="3"/>
                    </a:lnTo>
                    <a:lnTo>
                      <a:pt x="1" y="3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3" y="0"/>
                    </a:lnTo>
                    <a:lnTo>
                      <a:pt x="4" y="3"/>
                    </a:lnTo>
                  </a:path>
                </a:pathLst>
              </a:custGeom>
              <a:noFill/>
              <a:ln w="4763" cap="rnd">
                <a:solidFill>
                  <a:srgbClr val="41719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6" name="Freeform 112">
                <a:extLst>
                  <a:ext uri="{FF2B5EF4-FFF2-40B4-BE49-F238E27FC236}">
                    <a16:creationId xmlns:a16="http://schemas.microsoft.com/office/drawing/2014/main" id="{BAEDD1AF-5EC5-46E1-B9B4-6A0BC6A7D2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30" y="3001"/>
                <a:ext cx="12" cy="3"/>
              </a:xfrm>
              <a:custGeom>
                <a:avLst/>
                <a:gdLst>
                  <a:gd name="T0" fmla="*/ 12 w 12"/>
                  <a:gd name="T1" fmla="*/ 3 h 3"/>
                  <a:gd name="T2" fmla="*/ 9 w 12"/>
                  <a:gd name="T3" fmla="*/ 3 h 3"/>
                  <a:gd name="T4" fmla="*/ 4 w 12"/>
                  <a:gd name="T5" fmla="*/ 3 h 3"/>
                  <a:gd name="T6" fmla="*/ 0 w 12"/>
                  <a:gd name="T7" fmla="*/ 3 h 3"/>
                  <a:gd name="T8" fmla="*/ 0 w 12"/>
                  <a:gd name="T9" fmla="*/ 0 h 3"/>
                  <a:gd name="T10" fmla="*/ 4 w 12"/>
                  <a:gd name="T11" fmla="*/ 0 h 3"/>
                  <a:gd name="T12" fmla="*/ 9 w 12"/>
                  <a:gd name="T13" fmla="*/ 0 h 3"/>
                  <a:gd name="T14" fmla="*/ 9 w 12"/>
                  <a:gd name="T15" fmla="*/ 0 h 3"/>
                  <a:gd name="T16" fmla="*/ 12 w 12"/>
                  <a:gd name="T17" fmla="*/ 0 h 3"/>
                  <a:gd name="T18" fmla="*/ 12 w 12"/>
                  <a:gd name="T19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" h="3">
                    <a:moveTo>
                      <a:pt x="12" y="3"/>
                    </a:moveTo>
                    <a:lnTo>
                      <a:pt x="9" y="3"/>
                    </a:lnTo>
                    <a:lnTo>
                      <a:pt x="4" y="3"/>
                    </a:lnTo>
                    <a:lnTo>
                      <a:pt x="0" y="3"/>
                    </a:lnTo>
                    <a:lnTo>
                      <a:pt x="0" y="0"/>
                    </a:lnTo>
                    <a:lnTo>
                      <a:pt x="4" y="0"/>
                    </a:lnTo>
                    <a:lnTo>
                      <a:pt x="9" y="0"/>
                    </a:lnTo>
                    <a:lnTo>
                      <a:pt x="9" y="0"/>
                    </a:lnTo>
                    <a:lnTo>
                      <a:pt x="12" y="0"/>
                    </a:lnTo>
                    <a:lnTo>
                      <a:pt x="12" y="3"/>
                    </a:lnTo>
                  </a:path>
                </a:pathLst>
              </a:custGeom>
              <a:noFill/>
              <a:ln w="4763" cap="rnd">
                <a:solidFill>
                  <a:srgbClr val="41719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7" name="Rectangle 113">
                <a:extLst>
                  <a:ext uri="{FF2B5EF4-FFF2-40B4-BE49-F238E27FC236}">
                    <a16:creationId xmlns:a16="http://schemas.microsoft.com/office/drawing/2014/main" id="{2F2688CA-5601-4F64-A481-6C45295086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19" y="3001"/>
                <a:ext cx="3" cy="3"/>
              </a:xfrm>
              <a:prstGeom prst="rect">
                <a:avLst/>
              </a:prstGeom>
              <a:noFill/>
              <a:ln w="4763" cap="rnd">
                <a:solidFill>
                  <a:srgbClr val="41719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8" name="Rectangle 114">
                <a:extLst>
                  <a:ext uri="{FF2B5EF4-FFF2-40B4-BE49-F238E27FC236}">
                    <a16:creationId xmlns:a16="http://schemas.microsoft.com/office/drawing/2014/main" id="{5E8C738C-88F6-4AFC-A42D-F562B81AF6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98" y="3001"/>
                <a:ext cx="12" cy="3"/>
              </a:xfrm>
              <a:prstGeom prst="rect">
                <a:avLst/>
              </a:prstGeom>
              <a:noFill/>
              <a:ln w="4763" cap="rnd">
                <a:solidFill>
                  <a:srgbClr val="41719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9" name="Rectangle 115">
                <a:extLst>
                  <a:ext uri="{FF2B5EF4-FFF2-40B4-BE49-F238E27FC236}">
                    <a16:creationId xmlns:a16="http://schemas.microsoft.com/office/drawing/2014/main" id="{D52A442A-D90F-4DE8-AA11-CD307CA8B2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87" y="3001"/>
                <a:ext cx="3" cy="3"/>
              </a:xfrm>
              <a:prstGeom prst="rect">
                <a:avLst/>
              </a:prstGeom>
              <a:noFill/>
              <a:ln w="4763" cap="rnd">
                <a:solidFill>
                  <a:srgbClr val="41719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0" name="Rectangle 116">
                <a:extLst>
                  <a:ext uri="{FF2B5EF4-FFF2-40B4-BE49-F238E27FC236}">
                    <a16:creationId xmlns:a16="http://schemas.microsoft.com/office/drawing/2014/main" id="{FEB4D402-DA02-4D42-80E1-F9A8519E64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6" y="3001"/>
                <a:ext cx="12" cy="3"/>
              </a:xfrm>
              <a:prstGeom prst="rect">
                <a:avLst/>
              </a:prstGeom>
              <a:noFill/>
              <a:ln w="4763" cap="rnd">
                <a:solidFill>
                  <a:srgbClr val="41719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1" name="Rectangle 117">
                <a:extLst>
                  <a:ext uri="{FF2B5EF4-FFF2-40B4-BE49-F238E27FC236}">
                    <a16:creationId xmlns:a16="http://schemas.microsoft.com/office/drawing/2014/main" id="{EC5BD447-0E35-4CC1-99A5-59E5D719F5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55" y="3001"/>
                <a:ext cx="2" cy="3"/>
              </a:xfrm>
              <a:prstGeom prst="rect">
                <a:avLst/>
              </a:prstGeom>
              <a:noFill/>
              <a:ln w="4763" cap="rnd">
                <a:solidFill>
                  <a:srgbClr val="41719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2" name="Rectangle 118">
                <a:extLst>
                  <a:ext uri="{FF2B5EF4-FFF2-40B4-BE49-F238E27FC236}">
                    <a16:creationId xmlns:a16="http://schemas.microsoft.com/office/drawing/2014/main" id="{38FBC02F-1D33-4C25-93F3-8BB7E64AF7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34" y="3001"/>
                <a:ext cx="12" cy="3"/>
              </a:xfrm>
              <a:prstGeom prst="rect">
                <a:avLst/>
              </a:prstGeom>
              <a:noFill/>
              <a:ln w="4763" cap="rnd">
                <a:solidFill>
                  <a:srgbClr val="41719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3" name="Rectangle 119">
                <a:extLst>
                  <a:ext uri="{FF2B5EF4-FFF2-40B4-BE49-F238E27FC236}">
                    <a16:creationId xmlns:a16="http://schemas.microsoft.com/office/drawing/2014/main" id="{BCD33CCC-5969-4423-B818-2F522BD3D1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22" y="3001"/>
                <a:ext cx="3" cy="3"/>
              </a:xfrm>
              <a:prstGeom prst="rect">
                <a:avLst/>
              </a:prstGeom>
              <a:noFill/>
              <a:ln w="4763" cap="rnd">
                <a:solidFill>
                  <a:srgbClr val="41719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4" name="Rectangle 120">
                <a:extLst>
                  <a:ext uri="{FF2B5EF4-FFF2-40B4-BE49-F238E27FC236}">
                    <a16:creationId xmlns:a16="http://schemas.microsoft.com/office/drawing/2014/main" id="{90225806-EBCF-4E41-B546-7EA906ED52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02" y="3001"/>
                <a:ext cx="12" cy="3"/>
              </a:xfrm>
              <a:prstGeom prst="rect">
                <a:avLst/>
              </a:prstGeom>
              <a:noFill/>
              <a:ln w="4763" cap="rnd">
                <a:solidFill>
                  <a:srgbClr val="41719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5" name="Rectangle 121">
                <a:extLst>
                  <a:ext uri="{FF2B5EF4-FFF2-40B4-BE49-F238E27FC236}">
                    <a16:creationId xmlns:a16="http://schemas.microsoft.com/office/drawing/2014/main" id="{F050DE55-8AF8-431F-9257-B8FF015897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90" y="3001"/>
                <a:ext cx="3" cy="3"/>
              </a:xfrm>
              <a:prstGeom prst="rect">
                <a:avLst/>
              </a:prstGeom>
              <a:noFill/>
              <a:ln w="4763" cap="rnd">
                <a:solidFill>
                  <a:srgbClr val="41719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6" name="Rectangle 122">
                <a:extLst>
                  <a:ext uri="{FF2B5EF4-FFF2-40B4-BE49-F238E27FC236}">
                    <a16:creationId xmlns:a16="http://schemas.microsoft.com/office/drawing/2014/main" id="{B674723C-83AB-461D-8AF5-C9AF8B9C43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70" y="3001"/>
                <a:ext cx="12" cy="3"/>
              </a:xfrm>
              <a:prstGeom prst="rect">
                <a:avLst/>
              </a:prstGeom>
              <a:noFill/>
              <a:ln w="4763" cap="rnd">
                <a:solidFill>
                  <a:srgbClr val="41719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7" name="Rectangle 123">
                <a:extLst>
                  <a:ext uri="{FF2B5EF4-FFF2-40B4-BE49-F238E27FC236}">
                    <a16:creationId xmlns:a16="http://schemas.microsoft.com/office/drawing/2014/main" id="{FFBAD49A-F74D-470B-AFA2-D4AF4C6F4B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58" y="3001"/>
                <a:ext cx="3" cy="3"/>
              </a:xfrm>
              <a:prstGeom prst="rect">
                <a:avLst/>
              </a:prstGeom>
              <a:noFill/>
              <a:ln w="4763" cap="rnd">
                <a:solidFill>
                  <a:srgbClr val="41719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8" name="Rectangle 124">
                <a:extLst>
                  <a:ext uri="{FF2B5EF4-FFF2-40B4-BE49-F238E27FC236}">
                    <a16:creationId xmlns:a16="http://schemas.microsoft.com/office/drawing/2014/main" id="{A540EB6C-9461-46BA-9552-87580B13FA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38" y="3001"/>
                <a:ext cx="12" cy="3"/>
              </a:xfrm>
              <a:prstGeom prst="rect">
                <a:avLst/>
              </a:prstGeom>
              <a:noFill/>
              <a:ln w="4763" cap="rnd">
                <a:solidFill>
                  <a:srgbClr val="41719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9" name="Rectangle 125">
                <a:extLst>
                  <a:ext uri="{FF2B5EF4-FFF2-40B4-BE49-F238E27FC236}">
                    <a16:creationId xmlns:a16="http://schemas.microsoft.com/office/drawing/2014/main" id="{7D4FCAC4-A62A-4DCE-9526-A3F28566FE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26" y="3001"/>
                <a:ext cx="3" cy="3"/>
              </a:xfrm>
              <a:prstGeom prst="rect">
                <a:avLst/>
              </a:prstGeom>
              <a:noFill/>
              <a:ln w="4763" cap="rnd">
                <a:solidFill>
                  <a:srgbClr val="41719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0" name="Rectangle 126">
                <a:extLst>
                  <a:ext uri="{FF2B5EF4-FFF2-40B4-BE49-F238E27FC236}">
                    <a16:creationId xmlns:a16="http://schemas.microsoft.com/office/drawing/2014/main" id="{4B35BFA3-77A8-4131-879E-17A6C89A9A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06" y="3001"/>
                <a:ext cx="11" cy="3"/>
              </a:xfrm>
              <a:prstGeom prst="rect">
                <a:avLst/>
              </a:prstGeom>
              <a:noFill/>
              <a:ln w="4763" cap="rnd">
                <a:solidFill>
                  <a:srgbClr val="41719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1" name="Rectangle 127">
                <a:extLst>
                  <a:ext uri="{FF2B5EF4-FFF2-40B4-BE49-F238E27FC236}">
                    <a16:creationId xmlns:a16="http://schemas.microsoft.com/office/drawing/2014/main" id="{8AF6C5BA-98B5-4F77-B526-5083E8CFE4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94" y="3001"/>
                <a:ext cx="3" cy="3"/>
              </a:xfrm>
              <a:prstGeom prst="rect">
                <a:avLst/>
              </a:prstGeom>
              <a:noFill/>
              <a:ln w="4763" cap="rnd">
                <a:solidFill>
                  <a:srgbClr val="41719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2" name="Rectangle 128">
                <a:extLst>
                  <a:ext uri="{FF2B5EF4-FFF2-40B4-BE49-F238E27FC236}">
                    <a16:creationId xmlns:a16="http://schemas.microsoft.com/office/drawing/2014/main" id="{7E493404-B92C-4DE4-906A-2B35EF57E3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74" y="3001"/>
                <a:ext cx="11" cy="3"/>
              </a:xfrm>
              <a:prstGeom prst="rect">
                <a:avLst/>
              </a:prstGeom>
              <a:noFill/>
              <a:ln w="4763" cap="rnd">
                <a:solidFill>
                  <a:srgbClr val="41719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3" name="Rectangle 129">
                <a:extLst>
                  <a:ext uri="{FF2B5EF4-FFF2-40B4-BE49-F238E27FC236}">
                    <a16:creationId xmlns:a16="http://schemas.microsoft.com/office/drawing/2014/main" id="{9B7E7205-7052-41FA-9CF6-37911C6365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62" y="3001"/>
                <a:ext cx="3" cy="3"/>
              </a:xfrm>
              <a:prstGeom prst="rect">
                <a:avLst/>
              </a:prstGeom>
              <a:noFill/>
              <a:ln w="4763" cap="rnd">
                <a:solidFill>
                  <a:srgbClr val="41719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4" name="Rectangle 130">
                <a:extLst>
                  <a:ext uri="{FF2B5EF4-FFF2-40B4-BE49-F238E27FC236}">
                    <a16:creationId xmlns:a16="http://schemas.microsoft.com/office/drawing/2014/main" id="{4A5E0B67-1668-420F-B9CC-16CBB3702C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42" y="3001"/>
                <a:ext cx="11" cy="3"/>
              </a:xfrm>
              <a:prstGeom prst="rect">
                <a:avLst/>
              </a:prstGeom>
              <a:noFill/>
              <a:ln w="4763" cap="rnd">
                <a:solidFill>
                  <a:srgbClr val="41719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5" name="Rectangle 131">
                <a:extLst>
                  <a:ext uri="{FF2B5EF4-FFF2-40B4-BE49-F238E27FC236}">
                    <a16:creationId xmlns:a16="http://schemas.microsoft.com/office/drawing/2014/main" id="{1CFF7FDB-CA94-4AFD-A65C-84F2779812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30" y="3001"/>
                <a:ext cx="3" cy="3"/>
              </a:xfrm>
              <a:prstGeom prst="rect">
                <a:avLst/>
              </a:prstGeom>
              <a:noFill/>
              <a:ln w="4763" cap="rnd">
                <a:solidFill>
                  <a:srgbClr val="41719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6" name="Rectangle 132">
                <a:extLst>
                  <a:ext uri="{FF2B5EF4-FFF2-40B4-BE49-F238E27FC236}">
                    <a16:creationId xmlns:a16="http://schemas.microsoft.com/office/drawing/2014/main" id="{877C5177-E866-44C4-AE10-9E5570F718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10" y="3001"/>
                <a:ext cx="11" cy="3"/>
              </a:xfrm>
              <a:prstGeom prst="rect">
                <a:avLst/>
              </a:prstGeom>
              <a:noFill/>
              <a:ln w="4763" cap="rnd">
                <a:solidFill>
                  <a:srgbClr val="41719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7" name="Rectangle 133">
                <a:extLst>
                  <a:ext uri="{FF2B5EF4-FFF2-40B4-BE49-F238E27FC236}">
                    <a16:creationId xmlns:a16="http://schemas.microsoft.com/office/drawing/2014/main" id="{2DA3821A-51AB-4142-A0CE-8DC5D9177F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98" y="3001"/>
                <a:ext cx="3" cy="3"/>
              </a:xfrm>
              <a:prstGeom prst="rect">
                <a:avLst/>
              </a:prstGeom>
              <a:noFill/>
              <a:ln w="4763" cap="rnd">
                <a:solidFill>
                  <a:srgbClr val="41719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8" name="Rectangle 134">
                <a:extLst>
                  <a:ext uri="{FF2B5EF4-FFF2-40B4-BE49-F238E27FC236}">
                    <a16:creationId xmlns:a16="http://schemas.microsoft.com/office/drawing/2014/main" id="{92015B22-793C-4E46-8DB2-1B9F96A72B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77" y="3001"/>
                <a:ext cx="12" cy="3"/>
              </a:xfrm>
              <a:prstGeom prst="rect">
                <a:avLst/>
              </a:prstGeom>
              <a:noFill/>
              <a:ln w="4763" cap="rnd">
                <a:solidFill>
                  <a:srgbClr val="41719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9" name="Freeform 135">
                <a:extLst>
                  <a:ext uri="{FF2B5EF4-FFF2-40B4-BE49-F238E27FC236}">
                    <a16:creationId xmlns:a16="http://schemas.microsoft.com/office/drawing/2014/main" id="{743EC48D-F1D1-4035-9277-EF56B47154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66" y="3001"/>
                <a:ext cx="3" cy="3"/>
              </a:xfrm>
              <a:custGeom>
                <a:avLst/>
                <a:gdLst>
                  <a:gd name="T0" fmla="*/ 3 w 3"/>
                  <a:gd name="T1" fmla="*/ 3 h 3"/>
                  <a:gd name="T2" fmla="*/ 0 w 3"/>
                  <a:gd name="T3" fmla="*/ 3 h 3"/>
                  <a:gd name="T4" fmla="*/ 0 w 3"/>
                  <a:gd name="T5" fmla="*/ 3 h 3"/>
                  <a:gd name="T6" fmla="*/ 0 w 3"/>
                  <a:gd name="T7" fmla="*/ 0 h 3"/>
                  <a:gd name="T8" fmla="*/ 1 w 3"/>
                  <a:gd name="T9" fmla="*/ 0 h 3"/>
                  <a:gd name="T10" fmla="*/ 1 w 3"/>
                  <a:gd name="T11" fmla="*/ 0 h 3"/>
                  <a:gd name="T12" fmla="*/ 3 w 3"/>
                  <a:gd name="T13" fmla="*/ 0 h 3"/>
                  <a:gd name="T14" fmla="*/ 3 w 3"/>
                  <a:gd name="T15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" h="3">
                    <a:moveTo>
                      <a:pt x="3" y="3"/>
                    </a:moveTo>
                    <a:lnTo>
                      <a:pt x="0" y="3"/>
                    </a:lnTo>
                    <a:lnTo>
                      <a:pt x="0" y="3"/>
                    </a:lnTo>
                    <a:lnTo>
                      <a:pt x="0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3" y="0"/>
                    </a:lnTo>
                    <a:lnTo>
                      <a:pt x="3" y="3"/>
                    </a:lnTo>
                  </a:path>
                </a:pathLst>
              </a:custGeom>
              <a:noFill/>
              <a:ln w="4763" cap="rnd">
                <a:solidFill>
                  <a:srgbClr val="41719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0" name="Freeform 136">
                <a:extLst>
                  <a:ext uri="{FF2B5EF4-FFF2-40B4-BE49-F238E27FC236}">
                    <a16:creationId xmlns:a16="http://schemas.microsoft.com/office/drawing/2014/main" id="{6DD967D7-76D3-4C77-A392-45E777631D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45" y="2997"/>
                <a:ext cx="12" cy="6"/>
              </a:xfrm>
              <a:custGeom>
                <a:avLst/>
                <a:gdLst>
                  <a:gd name="T0" fmla="*/ 12 w 12"/>
                  <a:gd name="T1" fmla="*/ 6 h 6"/>
                  <a:gd name="T2" fmla="*/ 8 w 12"/>
                  <a:gd name="T3" fmla="*/ 5 h 6"/>
                  <a:gd name="T4" fmla="*/ 4 w 12"/>
                  <a:gd name="T5" fmla="*/ 4 h 6"/>
                  <a:gd name="T6" fmla="*/ 0 w 12"/>
                  <a:gd name="T7" fmla="*/ 3 h 6"/>
                  <a:gd name="T8" fmla="*/ 1 w 12"/>
                  <a:gd name="T9" fmla="*/ 0 h 6"/>
                  <a:gd name="T10" fmla="*/ 5 w 12"/>
                  <a:gd name="T11" fmla="*/ 1 h 6"/>
                  <a:gd name="T12" fmla="*/ 4 w 12"/>
                  <a:gd name="T13" fmla="*/ 1 h 6"/>
                  <a:gd name="T14" fmla="*/ 9 w 12"/>
                  <a:gd name="T15" fmla="*/ 2 h 6"/>
                  <a:gd name="T16" fmla="*/ 9 w 12"/>
                  <a:gd name="T17" fmla="*/ 2 h 6"/>
                  <a:gd name="T18" fmla="*/ 12 w 12"/>
                  <a:gd name="T19" fmla="*/ 3 h 6"/>
                  <a:gd name="T20" fmla="*/ 12 w 12"/>
                  <a:gd name="T21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2" h="6">
                    <a:moveTo>
                      <a:pt x="12" y="6"/>
                    </a:moveTo>
                    <a:lnTo>
                      <a:pt x="8" y="5"/>
                    </a:lnTo>
                    <a:lnTo>
                      <a:pt x="4" y="4"/>
                    </a:lnTo>
                    <a:lnTo>
                      <a:pt x="0" y="3"/>
                    </a:lnTo>
                    <a:lnTo>
                      <a:pt x="1" y="0"/>
                    </a:lnTo>
                    <a:lnTo>
                      <a:pt x="5" y="1"/>
                    </a:lnTo>
                    <a:lnTo>
                      <a:pt x="4" y="1"/>
                    </a:lnTo>
                    <a:lnTo>
                      <a:pt x="9" y="2"/>
                    </a:lnTo>
                    <a:lnTo>
                      <a:pt x="9" y="2"/>
                    </a:lnTo>
                    <a:lnTo>
                      <a:pt x="12" y="3"/>
                    </a:lnTo>
                    <a:lnTo>
                      <a:pt x="12" y="6"/>
                    </a:lnTo>
                  </a:path>
                </a:pathLst>
              </a:custGeom>
              <a:noFill/>
              <a:ln w="4763" cap="rnd">
                <a:solidFill>
                  <a:srgbClr val="41719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1" name="Freeform 137">
                <a:extLst>
                  <a:ext uri="{FF2B5EF4-FFF2-40B4-BE49-F238E27FC236}">
                    <a16:creationId xmlns:a16="http://schemas.microsoft.com/office/drawing/2014/main" id="{00C7D930-1454-48D2-9544-DD8BC4239E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34" y="2993"/>
                <a:ext cx="4" cy="4"/>
              </a:xfrm>
              <a:custGeom>
                <a:avLst/>
                <a:gdLst>
                  <a:gd name="T0" fmla="*/ 3 w 4"/>
                  <a:gd name="T1" fmla="*/ 4 h 4"/>
                  <a:gd name="T2" fmla="*/ 2 w 4"/>
                  <a:gd name="T3" fmla="*/ 4 h 4"/>
                  <a:gd name="T4" fmla="*/ 0 w 4"/>
                  <a:gd name="T5" fmla="*/ 3 h 4"/>
                  <a:gd name="T6" fmla="*/ 1 w 4"/>
                  <a:gd name="T7" fmla="*/ 0 h 4"/>
                  <a:gd name="T8" fmla="*/ 3 w 4"/>
                  <a:gd name="T9" fmla="*/ 1 h 4"/>
                  <a:gd name="T10" fmla="*/ 3 w 4"/>
                  <a:gd name="T11" fmla="*/ 1 h 4"/>
                  <a:gd name="T12" fmla="*/ 4 w 4"/>
                  <a:gd name="T13" fmla="*/ 1 h 4"/>
                  <a:gd name="T14" fmla="*/ 3 w 4"/>
                  <a:gd name="T15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4">
                    <a:moveTo>
                      <a:pt x="3" y="4"/>
                    </a:moveTo>
                    <a:lnTo>
                      <a:pt x="2" y="4"/>
                    </a:lnTo>
                    <a:lnTo>
                      <a:pt x="0" y="3"/>
                    </a:lnTo>
                    <a:lnTo>
                      <a:pt x="1" y="0"/>
                    </a:lnTo>
                    <a:lnTo>
                      <a:pt x="3" y="1"/>
                    </a:lnTo>
                    <a:lnTo>
                      <a:pt x="3" y="1"/>
                    </a:lnTo>
                    <a:lnTo>
                      <a:pt x="4" y="1"/>
                    </a:lnTo>
                    <a:lnTo>
                      <a:pt x="3" y="4"/>
                    </a:lnTo>
                  </a:path>
                </a:pathLst>
              </a:custGeom>
              <a:noFill/>
              <a:ln w="4763" cap="rnd">
                <a:solidFill>
                  <a:srgbClr val="41719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2" name="Freeform 138">
                <a:extLst>
                  <a:ext uri="{FF2B5EF4-FFF2-40B4-BE49-F238E27FC236}">
                    <a16:creationId xmlns:a16="http://schemas.microsoft.com/office/drawing/2014/main" id="{02EC40BE-AC7C-4656-B42E-3F75F01986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16" y="2982"/>
                <a:ext cx="12" cy="9"/>
              </a:xfrm>
              <a:custGeom>
                <a:avLst/>
                <a:gdLst>
                  <a:gd name="T0" fmla="*/ 10 w 12"/>
                  <a:gd name="T1" fmla="*/ 9 h 9"/>
                  <a:gd name="T2" fmla="*/ 9 w 12"/>
                  <a:gd name="T3" fmla="*/ 8 h 9"/>
                  <a:gd name="T4" fmla="*/ 5 w 12"/>
                  <a:gd name="T5" fmla="*/ 6 h 9"/>
                  <a:gd name="T6" fmla="*/ 2 w 12"/>
                  <a:gd name="T7" fmla="*/ 3 h 9"/>
                  <a:gd name="T8" fmla="*/ 0 w 12"/>
                  <a:gd name="T9" fmla="*/ 2 h 9"/>
                  <a:gd name="T10" fmla="*/ 2 w 12"/>
                  <a:gd name="T11" fmla="*/ 0 h 9"/>
                  <a:gd name="T12" fmla="*/ 3 w 12"/>
                  <a:gd name="T13" fmla="*/ 1 h 9"/>
                  <a:gd name="T14" fmla="*/ 3 w 12"/>
                  <a:gd name="T15" fmla="*/ 1 h 9"/>
                  <a:gd name="T16" fmla="*/ 7 w 12"/>
                  <a:gd name="T17" fmla="*/ 3 h 9"/>
                  <a:gd name="T18" fmla="*/ 10 w 12"/>
                  <a:gd name="T19" fmla="*/ 6 h 9"/>
                  <a:gd name="T20" fmla="*/ 10 w 12"/>
                  <a:gd name="T21" fmla="*/ 6 h 9"/>
                  <a:gd name="T22" fmla="*/ 12 w 12"/>
                  <a:gd name="T23" fmla="*/ 7 h 9"/>
                  <a:gd name="T24" fmla="*/ 10 w 12"/>
                  <a:gd name="T25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" h="9">
                    <a:moveTo>
                      <a:pt x="10" y="9"/>
                    </a:moveTo>
                    <a:lnTo>
                      <a:pt x="9" y="8"/>
                    </a:lnTo>
                    <a:lnTo>
                      <a:pt x="5" y="6"/>
                    </a:lnTo>
                    <a:lnTo>
                      <a:pt x="2" y="3"/>
                    </a:lnTo>
                    <a:lnTo>
                      <a:pt x="0" y="2"/>
                    </a:lnTo>
                    <a:lnTo>
                      <a:pt x="2" y="0"/>
                    </a:lnTo>
                    <a:lnTo>
                      <a:pt x="3" y="1"/>
                    </a:lnTo>
                    <a:lnTo>
                      <a:pt x="3" y="1"/>
                    </a:lnTo>
                    <a:lnTo>
                      <a:pt x="7" y="3"/>
                    </a:lnTo>
                    <a:lnTo>
                      <a:pt x="10" y="6"/>
                    </a:lnTo>
                    <a:lnTo>
                      <a:pt x="10" y="6"/>
                    </a:lnTo>
                    <a:lnTo>
                      <a:pt x="12" y="7"/>
                    </a:lnTo>
                    <a:lnTo>
                      <a:pt x="10" y="9"/>
                    </a:lnTo>
                  </a:path>
                </a:pathLst>
              </a:custGeom>
              <a:noFill/>
              <a:ln w="4763" cap="rnd">
                <a:solidFill>
                  <a:srgbClr val="41719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3" name="Freeform 139">
                <a:extLst>
                  <a:ext uri="{FF2B5EF4-FFF2-40B4-BE49-F238E27FC236}">
                    <a16:creationId xmlns:a16="http://schemas.microsoft.com/office/drawing/2014/main" id="{7378547B-C734-44DD-8E5C-365726381F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08" y="2974"/>
                <a:ext cx="4" cy="4"/>
              </a:xfrm>
              <a:custGeom>
                <a:avLst/>
                <a:gdLst>
                  <a:gd name="T0" fmla="*/ 2 w 4"/>
                  <a:gd name="T1" fmla="*/ 4 h 4"/>
                  <a:gd name="T2" fmla="*/ 0 w 4"/>
                  <a:gd name="T3" fmla="*/ 3 h 4"/>
                  <a:gd name="T4" fmla="*/ 0 w 4"/>
                  <a:gd name="T5" fmla="*/ 2 h 4"/>
                  <a:gd name="T6" fmla="*/ 2 w 4"/>
                  <a:gd name="T7" fmla="*/ 0 h 4"/>
                  <a:gd name="T8" fmla="*/ 2 w 4"/>
                  <a:gd name="T9" fmla="*/ 0 h 4"/>
                  <a:gd name="T10" fmla="*/ 4 w 4"/>
                  <a:gd name="T11" fmla="*/ 2 h 4"/>
                  <a:gd name="T12" fmla="*/ 2 w 4"/>
                  <a:gd name="T13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4">
                    <a:moveTo>
                      <a:pt x="2" y="4"/>
                    </a:moveTo>
                    <a:lnTo>
                      <a:pt x="0" y="3"/>
                    </a:lnTo>
                    <a:lnTo>
                      <a:pt x="0" y="2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</a:path>
                </a:pathLst>
              </a:custGeom>
              <a:noFill/>
              <a:ln w="4763" cap="rnd">
                <a:solidFill>
                  <a:srgbClr val="41719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4" name="Freeform 140">
                <a:extLst>
                  <a:ext uri="{FF2B5EF4-FFF2-40B4-BE49-F238E27FC236}">
                    <a16:creationId xmlns:a16="http://schemas.microsoft.com/office/drawing/2014/main" id="{F8632B0C-7E2A-4DEA-BE55-BE641D2134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95" y="2958"/>
                <a:ext cx="9" cy="11"/>
              </a:xfrm>
              <a:custGeom>
                <a:avLst/>
                <a:gdLst>
                  <a:gd name="T0" fmla="*/ 6 w 9"/>
                  <a:gd name="T1" fmla="*/ 11 h 11"/>
                  <a:gd name="T2" fmla="*/ 4 w 9"/>
                  <a:gd name="T3" fmla="*/ 8 h 11"/>
                  <a:gd name="T4" fmla="*/ 2 w 9"/>
                  <a:gd name="T5" fmla="*/ 5 h 11"/>
                  <a:gd name="T6" fmla="*/ 0 w 9"/>
                  <a:gd name="T7" fmla="*/ 1 h 11"/>
                  <a:gd name="T8" fmla="*/ 2 w 9"/>
                  <a:gd name="T9" fmla="*/ 0 h 11"/>
                  <a:gd name="T10" fmla="*/ 4 w 9"/>
                  <a:gd name="T11" fmla="*/ 3 h 11"/>
                  <a:gd name="T12" fmla="*/ 4 w 9"/>
                  <a:gd name="T13" fmla="*/ 3 h 11"/>
                  <a:gd name="T14" fmla="*/ 7 w 9"/>
                  <a:gd name="T15" fmla="*/ 7 h 11"/>
                  <a:gd name="T16" fmla="*/ 7 w 9"/>
                  <a:gd name="T17" fmla="*/ 7 h 11"/>
                  <a:gd name="T18" fmla="*/ 9 w 9"/>
                  <a:gd name="T19" fmla="*/ 10 h 11"/>
                  <a:gd name="T20" fmla="*/ 6 w 9"/>
                  <a:gd name="T21" fmla="*/ 1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" h="11">
                    <a:moveTo>
                      <a:pt x="6" y="11"/>
                    </a:moveTo>
                    <a:lnTo>
                      <a:pt x="4" y="8"/>
                    </a:lnTo>
                    <a:lnTo>
                      <a:pt x="2" y="5"/>
                    </a:lnTo>
                    <a:lnTo>
                      <a:pt x="0" y="1"/>
                    </a:lnTo>
                    <a:lnTo>
                      <a:pt x="2" y="0"/>
                    </a:lnTo>
                    <a:lnTo>
                      <a:pt x="4" y="3"/>
                    </a:lnTo>
                    <a:lnTo>
                      <a:pt x="4" y="3"/>
                    </a:lnTo>
                    <a:lnTo>
                      <a:pt x="7" y="7"/>
                    </a:lnTo>
                    <a:lnTo>
                      <a:pt x="7" y="7"/>
                    </a:lnTo>
                    <a:lnTo>
                      <a:pt x="9" y="10"/>
                    </a:lnTo>
                    <a:lnTo>
                      <a:pt x="6" y="11"/>
                    </a:lnTo>
                  </a:path>
                </a:pathLst>
              </a:custGeom>
              <a:noFill/>
              <a:ln w="4763" cap="rnd">
                <a:solidFill>
                  <a:srgbClr val="41719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5" name="Freeform 141">
                <a:extLst>
                  <a:ext uri="{FF2B5EF4-FFF2-40B4-BE49-F238E27FC236}">
                    <a16:creationId xmlns:a16="http://schemas.microsoft.com/office/drawing/2014/main" id="{37110B86-2B9F-4074-9EF4-69F3180FD2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9" y="2947"/>
                <a:ext cx="4" cy="4"/>
              </a:xfrm>
              <a:custGeom>
                <a:avLst/>
                <a:gdLst>
                  <a:gd name="T0" fmla="*/ 1 w 4"/>
                  <a:gd name="T1" fmla="*/ 4 h 4"/>
                  <a:gd name="T2" fmla="*/ 1 w 4"/>
                  <a:gd name="T3" fmla="*/ 4 h 4"/>
                  <a:gd name="T4" fmla="*/ 0 w 4"/>
                  <a:gd name="T5" fmla="*/ 1 h 4"/>
                  <a:gd name="T6" fmla="*/ 3 w 4"/>
                  <a:gd name="T7" fmla="*/ 0 h 4"/>
                  <a:gd name="T8" fmla="*/ 4 w 4"/>
                  <a:gd name="T9" fmla="*/ 3 h 4"/>
                  <a:gd name="T10" fmla="*/ 4 w 4"/>
                  <a:gd name="T11" fmla="*/ 2 h 4"/>
                  <a:gd name="T12" fmla="*/ 4 w 4"/>
                  <a:gd name="T13" fmla="*/ 3 h 4"/>
                  <a:gd name="T14" fmla="*/ 1 w 4"/>
                  <a:gd name="T15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4">
                    <a:moveTo>
                      <a:pt x="1" y="4"/>
                    </a:moveTo>
                    <a:lnTo>
                      <a:pt x="1" y="4"/>
                    </a:lnTo>
                    <a:lnTo>
                      <a:pt x="0" y="1"/>
                    </a:lnTo>
                    <a:lnTo>
                      <a:pt x="3" y="0"/>
                    </a:lnTo>
                    <a:lnTo>
                      <a:pt x="4" y="3"/>
                    </a:lnTo>
                    <a:lnTo>
                      <a:pt x="4" y="2"/>
                    </a:lnTo>
                    <a:lnTo>
                      <a:pt x="4" y="3"/>
                    </a:lnTo>
                    <a:lnTo>
                      <a:pt x="1" y="4"/>
                    </a:lnTo>
                  </a:path>
                </a:pathLst>
              </a:custGeom>
              <a:noFill/>
              <a:ln w="4763" cap="rnd">
                <a:solidFill>
                  <a:srgbClr val="41719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6" name="Freeform 142">
                <a:extLst>
                  <a:ext uri="{FF2B5EF4-FFF2-40B4-BE49-F238E27FC236}">
                    <a16:creationId xmlns:a16="http://schemas.microsoft.com/office/drawing/2014/main" id="{7248C16D-2037-485C-B49A-C07405F248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3" y="2927"/>
                <a:ext cx="6" cy="12"/>
              </a:xfrm>
              <a:custGeom>
                <a:avLst/>
                <a:gdLst>
                  <a:gd name="T0" fmla="*/ 3 w 6"/>
                  <a:gd name="T1" fmla="*/ 12 h 12"/>
                  <a:gd name="T2" fmla="*/ 3 w 6"/>
                  <a:gd name="T3" fmla="*/ 11 h 12"/>
                  <a:gd name="T4" fmla="*/ 1 w 6"/>
                  <a:gd name="T5" fmla="*/ 7 h 12"/>
                  <a:gd name="T6" fmla="*/ 0 w 6"/>
                  <a:gd name="T7" fmla="*/ 2 h 12"/>
                  <a:gd name="T8" fmla="*/ 0 w 6"/>
                  <a:gd name="T9" fmla="*/ 1 h 12"/>
                  <a:gd name="T10" fmla="*/ 3 w 6"/>
                  <a:gd name="T11" fmla="*/ 0 h 12"/>
                  <a:gd name="T12" fmla="*/ 3 w 6"/>
                  <a:gd name="T13" fmla="*/ 1 h 12"/>
                  <a:gd name="T14" fmla="*/ 4 w 6"/>
                  <a:gd name="T15" fmla="*/ 6 h 12"/>
                  <a:gd name="T16" fmla="*/ 4 w 6"/>
                  <a:gd name="T17" fmla="*/ 6 h 12"/>
                  <a:gd name="T18" fmla="*/ 5 w 6"/>
                  <a:gd name="T19" fmla="*/ 10 h 12"/>
                  <a:gd name="T20" fmla="*/ 5 w 6"/>
                  <a:gd name="T21" fmla="*/ 10 h 12"/>
                  <a:gd name="T22" fmla="*/ 6 w 6"/>
                  <a:gd name="T23" fmla="*/ 12 h 12"/>
                  <a:gd name="T24" fmla="*/ 3 w 6"/>
                  <a:gd name="T25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" h="12">
                    <a:moveTo>
                      <a:pt x="3" y="12"/>
                    </a:moveTo>
                    <a:lnTo>
                      <a:pt x="3" y="11"/>
                    </a:lnTo>
                    <a:lnTo>
                      <a:pt x="1" y="7"/>
                    </a:lnTo>
                    <a:lnTo>
                      <a:pt x="0" y="2"/>
                    </a:lnTo>
                    <a:lnTo>
                      <a:pt x="0" y="1"/>
                    </a:lnTo>
                    <a:lnTo>
                      <a:pt x="3" y="0"/>
                    </a:lnTo>
                    <a:lnTo>
                      <a:pt x="3" y="1"/>
                    </a:lnTo>
                    <a:lnTo>
                      <a:pt x="4" y="6"/>
                    </a:lnTo>
                    <a:lnTo>
                      <a:pt x="4" y="6"/>
                    </a:lnTo>
                    <a:lnTo>
                      <a:pt x="5" y="10"/>
                    </a:lnTo>
                    <a:lnTo>
                      <a:pt x="5" y="10"/>
                    </a:lnTo>
                    <a:lnTo>
                      <a:pt x="6" y="12"/>
                    </a:lnTo>
                    <a:lnTo>
                      <a:pt x="3" y="12"/>
                    </a:lnTo>
                  </a:path>
                </a:pathLst>
              </a:custGeom>
              <a:noFill/>
              <a:ln w="4763" cap="rnd">
                <a:solidFill>
                  <a:srgbClr val="41719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7" name="Rectangle 143">
                <a:extLst>
                  <a:ext uri="{FF2B5EF4-FFF2-40B4-BE49-F238E27FC236}">
                    <a16:creationId xmlns:a16="http://schemas.microsoft.com/office/drawing/2014/main" id="{F3C78C9C-75BF-4177-B89C-7B38E3C18F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82" y="2915"/>
                <a:ext cx="3" cy="3"/>
              </a:xfrm>
              <a:prstGeom prst="rect">
                <a:avLst/>
              </a:prstGeom>
              <a:noFill/>
              <a:ln w="4763" cap="rnd">
                <a:solidFill>
                  <a:srgbClr val="41719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8" name="Oval 144">
                <a:extLst>
                  <a:ext uri="{FF2B5EF4-FFF2-40B4-BE49-F238E27FC236}">
                    <a16:creationId xmlns:a16="http://schemas.microsoft.com/office/drawing/2014/main" id="{4B26C4D5-5C45-455C-A93C-FFE7C1BA18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42" y="2519"/>
                <a:ext cx="50" cy="50"/>
              </a:xfrm>
              <a:prstGeom prst="ellipse">
                <a:avLst/>
              </a:prstGeom>
              <a:noFill/>
              <a:ln w="9525" cap="rnd">
                <a:solidFill>
                  <a:srgbClr val="41719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9" name="Oval 145">
                <a:extLst>
                  <a:ext uri="{FF2B5EF4-FFF2-40B4-BE49-F238E27FC236}">
                    <a16:creationId xmlns:a16="http://schemas.microsoft.com/office/drawing/2014/main" id="{FFA0DFBA-E637-4022-B056-7545B56C3E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42" y="2597"/>
                <a:ext cx="50" cy="49"/>
              </a:xfrm>
              <a:prstGeom prst="ellipse">
                <a:avLst/>
              </a:prstGeom>
              <a:noFill/>
              <a:ln w="9525" cap="rnd">
                <a:solidFill>
                  <a:srgbClr val="41719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0" name="Oval 146">
                <a:extLst>
                  <a:ext uri="{FF2B5EF4-FFF2-40B4-BE49-F238E27FC236}">
                    <a16:creationId xmlns:a16="http://schemas.microsoft.com/office/drawing/2014/main" id="{355EB7FC-C952-4D40-B199-5A3ED951AB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42" y="2674"/>
                <a:ext cx="50" cy="49"/>
              </a:xfrm>
              <a:prstGeom prst="ellipse">
                <a:avLst/>
              </a:prstGeom>
              <a:noFill/>
              <a:ln w="9525" cap="rnd">
                <a:solidFill>
                  <a:srgbClr val="41719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1" name="Oval 147">
                <a:extLst>
                  <a:ext uri="{FF2B5EF4-FFF2-40B4-BE49-F238E27FC236}">
                    <a16:creationId xmlns:a16="http://schemas.microsoft.com/office/drawing/2014/main" id="{F6033475-0110-4073-9E1A-34713806FA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42" y="2829"/>
                <a:ext cx="50" cy="49"/>
              </a:xfrm>
              <a:prstGeom prst="ellipse">
                <a:avLst/>
              </a:prstGeom>
              <a:noFill/>
              <a:ln w="9525" cap="rnd">
                <a:solidFill>
                  <a:srgbClr val="41719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2" name="Oval 148">
                <a:extLst>
                  <a:ext uri="{FF2B5EF4-FFF2-40B4-BE49-F238E27FC236}">
                    <a16:creationId xmlns:a16="http://schemas.microsoft.com/office/drawing/2014/main" id="{3CF1F3EA-4F49-445C-868D-9F1A78BD4E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42" y="2750"/>
                <a:ext cx="50" cy="49"/>
              </a:xfrm>
              <a:prstGeom prst="ellipse">
                <a:avLst/>
              </a:prstGeom>
              <a:noFill/>
              <a:ln w="9525" cap="rnd">
                <a:solidFill>
                  <a:srgbClr val="41719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3" name="Oval 149">
                <a:extLst>
                  <a:ext uri="{FF2B5EF4-FFF2-40B4-BE49-F238E27FC236}">
                    <a16:creationId xmlns:a16="http://schemas.microsoft.com/office/drawing/2014/main" id="{8572F368-E8F5-4C59-8C6B-760687BAA1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42" y="2910"/>
                <a:ext cx="50" cy="48"/>
              </a:xfrm>
              <a:prstGeom prst="ellipse">
                <a:avLst/>
              </a:prstGeom>
              <a:noFill/>
              <a:ln w="9525" cap="rnd">
                <a:solidFill>
                  <a:srgbClr val="41719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4" name="Oval 150">
                <a:extLst>
                  <a:ext uri="{FF2B5EF4-FFF2-40B4-BE49-F238E27FC236}">
                    <a16:creationId xmlns:a16="http://schemas.microsoft.com/office/drawing/2014/main" id="{91CFFC9E-F63D-4D70-B56D-19FA3FA596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71" y="2597"/>
                <a:ext cx="50" cy="49"/>
              </a:xfrm>
              <a:prstGeom prst="ellipse">
                <a:avLst/>
              </a:prstGeom>
              <a:noFill/>
              <a:ln w="9525" cap="rnd">
                <a:solidFill>
                  <a:srgbClr val="ED7D3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5" name="Oval 151">
                <a:extLst>
                  <a:ext uri="{FF2B5EF4-FFF2-40B4-BE49-F238E27FC236}">
                    <a16:creationId xmlns:a16="http://schemas.microsoft.com/office/drawing/2014/main" id="{79976A34-DACB-413F-8AB5-49B81234C3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71" y="2674"/>
                <a:ext cx="50" cy="49"/>
              </a:xfrm>
              <a:prstGeom prst="ellipse">
                <a:avLst/>
              </a:prstGeom>
              <a:noFill/>
              <a:ln w="9525" cap="rnd">
                <a:solidFill>
                  <a:srgbClr val="ED7D3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6" name="Oval 152">
                <a:extLst>
                  <a:ext uri="{FF2B5EF4-FFF2-40B4-BE49-F238E27FC236}">
                    <a16:creationId xmlns:a16="http://schemas.microsoft.com/office/drawing/2014/main" id="{2EBBCA39-B7F7-4D8F-91EA-8C31A5613A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71" y="2829"/>
                <a:ext cx="50" cy="49"/>
              </a:xfrm>
              <a:prstGeom prst="ellipse">
                <a:avLst/>
              </a:prstGeom>
              <a:noFill/>
              <a:ln w="9525" cap="rnd">
                <a:solidFill>
                  <a:srgbClr val="ED7D3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7" name="Oval 153">
                <a:extLst>
                  <a:ext uri="{FF2B5EF4-FFF2-40B4-BE49-F238E27FC236}">
                    <a16:creationId xmlns:a16="http://schemas.microsoft.com/office/drawing/2014/main" id="{D649530D-8C0A-447A-9803-7990F7F08C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71" y="2750"/>
                <a:ext cx="50" cy="49"/>
              </a:xfrm>
              <a:prstGeom prst="ellipse">
                <a:avLst/>
              </a:prstGeom>
              <a:noFill/>
              <a:ln w="9525" cap="rnd">
                <a:solidFill>
                  <a:srgbClr val="ED7D3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8" name="Oval 154">
                <a:extLst>
                  <a:ext uri="{FF2B5EF4-FFF2-40B4-BE49-F238E27FC236}">
                    <a16:creationId xmlns:a16="http://schemas.microsoft.com/office/drawing/2014/main" id="{E85CD339-9ACA-413E-880B-03C7317D30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00" y="2597"/>
                <a:ext cx="49" cy="49"/>
              </a:xfrm>
              <a:prstGeom prst="ellipse">
                <a:avLst/>
              </a:prstGeom>
              <a:noFill/>
              <a:ln w="9525" cap="rnd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9" name="Oval 155">
                <a:extLst>
                  <a:ext uri="{FF2B5EF4-FFF2-40B4-BE49-F238E27FC236}">
                    <a16:creationId xmlns:a16="http://schemas.microsoft.com/office/drawing/2014/main" id="{B60FE471-E6A3-4ACA-9249-DE4792C80C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00" y="2674"/>
                <a:ext cx="49" cy="49"/>
              </a:xfrm>
              <a:prstGeom prst="ellipse">
                <a:avLst/>
              </a:prstGeom>
              <a:noFill/>
              <a:ln w="9525" cap="rnd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0" name="Oval 156">
                <a:extLst>
                  <a:ext uri="{FF2B5EF4-FFF2-40B4-BE49-F238E27FC236}">
                    <a16:creationId xmlns:a16="http://schemas.microsoft.com/office/drawing/2014/main" id="{DF89B117-F0D2-4905-BEB9-B5B5FC66E0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00" y="2829"/>
                <a:ext cx="49" cy="49"/>
              </a:xfrm>
              <a:prstGeom prst="ellipse">
                <a:avLst/>
              </a:prstGeom>
              <a:noFill/>
              <a:ln w="9525" cap="rnd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1" name="Oval 157">
                <a:extLst>
                  <a:ext uri="{FF2B5EF4-FFF2-40B4-BE49-F238E27FC236}">
                    <a16:creationId xmlns:a16="http://schemas.microsoft.com/office/drawing/2014/main" id="{7F54C5DE-6F36-4ED9-A907-236D4AFF9C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00" y="2750"/>
                <a:ext cx="49" cy="49"/>
              </a:xfrm>
              <a:prstGeom prst="ellipse">
                <a:avLst/>
              </a:prstGeom>
              <a:noFill/>
              <a:ln w="9525" cap="rnd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2" name="Oval 158">
                <a:extLst>
                  <a:ext uri="{FF2B5EF4-FFF2-40B4-BE49-F238E27FC236}">
                    <a16:creationId xmlns:a16="http://schemas.microsoft.com/office/drawing/2014/main" id="{7F21268E-7AF5-4F2C-886C-36507C8750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28" y="2673"/>
                <a:ext cx="50" cy="49"/>
              </a:xfrm>
              <a:prstGeom prst="ellipse">
                <a:avLst/>
              </a:prstGeom>
              <a:noFill/>
              <a:ln w="9525" cap="rnd">
                <a:solidFill>
                  <a:srgbClr val="00B05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3" name="Oval 159">
                <a:extLst>
                  <a:ext uri="{FF2B5EF4-FFF2-40B4-BE49-F238E27FC236}">
                    <a16:creationId xmlns:a16="http://schemas.microsoft.com/office/drawing/2014/main" id="{BB349387-5817-457A-830D-AC3E7A83FC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28" y="2750"/>
                <a:ext cx="50" cy="49"/>
              </a:xfrm>
              <a:prstGeom prst="ellipse">
                <a:avLst/>
              </a:prstGeom>
              <a:noFill/>
              <a:ln w="9525" cap="rnd">
                <a:solidFill>
                  <a:srgbClr val="00B05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4" name="Freeform 160">
                <a:extLst>
                  <a:ext uri="{FF2B5EF4-FFF2-40B4-BE49-F238E27FC236}">
                    <a16:creationId xmlns:a16="http://schemas.microsoft.com/office/drawing/2014/main" id="{587C5D84-6DA8-4319-803F-06554DE4759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890" y="2542"/>
                <a:ext cx="81" cy="79"/>
              </a:xfrm>
              <a:custGeom>
                <a:avLst/>
                <a:gdLst>
                  <a:gd name="T0" fmla="*/ 3 w 81"/>
                  <a:gd name="T1" fmla="*/ 0 h 79"/>
                  <a:gd name="T2" fmla="*/ 71 w 81"/>
                  <a:gd name="T3" fmla="*/ 66 h 79"/>
                  <a:gd name="T4" fmla="*/ 68 w 81"/>
                  <a:gd name="T5" fmla="*/ 70 h 79"/>
                  <a:gd name="T6" fmla="*/ 0 w 81"/>
                  <a:gd name="T7" fmla="*/ 4 h 79"/>
                  <a:gd name="T8" fmla="*/ 3 w 81"/>
                  <a:gd name="T9" fmla="*/ 0 h 79"/>
                  <a:gd name="T10" fmla="*/ 74 w 81"/>
                  <a:gd name="T11" fmla="*/ 59 h 79"/>
                  <a:gd name="T12" fmla="*/ 81 w 81"/>
                  <a:gd name="T13" fmla="*/ 79 h 79"/>
                  <a:gd name="T14" fmla="*/ 61 w 81"/>
                  <a:gd name="T15" fmla="*/ 73 h 79"/>
                  <a:gd name="T16" fmla="*/ 74 w 81"/>
                  <a:gd name="T17" fmla="*/ 59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1" h="79">
                    <a:moveTo>
                      <a:pt x="3" y="0"/>
                    </a:moveTo>
                    <a:lnTo>
                      <a:pt x="71" y="66"/>
                    </a:lnTo>
                    <a:lnTo>
                      <a:pt x="68" y="70"/>
                    </a:lnTo>
                    <a:lnTo>
                      <a:pt x="0" y="4"/>
                    </a:lnTo>
                    <a:lnTo>
                      <a:pt x="3" y="0"/>
                    </a:lnTo>
                    <a:close/>
                    <a:moveTo>
                      <a:pt x="74" y="59"/>
                    </a:moveTo>
                    <a:lnTo>
                      <a:pt x="81" y="79"/>
                    </a:lnTo>
                    <a:lnTo>
                      <a:pt x="61" y="73"/>
                    </a:lnTo>
                    <a:lnTo>
                      <a:pt x="74" y="59"/>
                    </a:lnTo>
                    <a:close/>
                  </a:path>
                </a:pathLst>
              </a:custGeom>
              <a:solidFill>
                <a:srgbClr val="5B9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5" name="Freeform 161">
                <a:extLst>
                  <a:ext uri="{FF2B5EF4-FFF2-40B4-BE49-F238E27FC236}">
                    <a16:creationId xmlns:a16="http://schemas.microsoft.com/office/drawing/2014/main" id="{AADA8E41-7AC0-4248-BC7D-9F04DC6799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90" y="2542"/>
                <a:ext cx="71" cy="70"/>
              </a:xfrm>
              <a:custGeom>
                <a:avLst/>
                <a:gdLst>
                  <a:gd name="T0" fmla="*/ 3 w 71"/>
                  <a:gd name="T1" fmla="*/ 0 h 70"/>
                  <a:gd name="T2" fmla="*/ 71 w 71"/>
                  <a:gd name="T3" fmla="*/ 66 h 70"/>
                  <a:gd name="T4" fmla="*/ 68 w 71"/>
                  <a:gd name="T5" fmla="*/ 70 h 70"/>
                  <a:gd name="T6" fmla="*/ 0 w 71"/>
                  <a:gd name="T7" fmla="*/ 4 h 70"/>
                  <a:gd name="T8" fmla="*/ 3 w 71"/>
                  <a:gd name="T9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" h="70">
                    <a:moveTo>
                      <a:pt x="3" y="0"/>
                    </a:moveTo>
                    <a:lnTo>
                      <a:pt x="71" y="66"/>
                    </a:lnTo>
                    <a:lnTo>
                      <a:pt x="68" y="70"/>
                    </a:lnTo>
                    <a:lnTo>
                      <a:pt x="0" y="4"/>
                    </a:lnTo>
                    <a:lnTo>
                      <a:pt x="3" y="0"/>
                    </a:lnTo>
                    <a:close/>
                  </a:path>
                </a:pathLst>
              </a:custGeom>
              <a:noFill/>
              <a:ln w="4763" cap="rnd">
                <a:solidFill>
                  <a:srgbClr val="5B9BD5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6" name="Freeform 162">
                <a:extLst>
                  <a:ext uri="{FF2B5EF4-FFF2-40B4-BE49-F238E27FC236}">
                    <a16:creationId xmlns:a16="http://schemas.microsoft.com/office/drawing/2014/main" id="{137D6580-43AC-4AEB-862A-1AE17EBA6A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51" y="2601"/>
                <a:ext cx="20" cy="20"/>
              </a:xfrm>
              <a:custGeom>
                <a:avLst/>
                <a:gdLst>
                  <a:gd name="T0" fmla="*/ 13 w 20"/>
                  <a:gd name="T1" fmla="*/ 0 h 20"/>
                  <a:gd name="T2" fmla="*/ 20 w 20"/>
                  <a:gd name="T3" fmla="*/ 20 h 20"/>
                  <a:gd name="T4" fmla="*/ 0 w 20"/>
                  <a:gd name="T5" fmla="*/ 14 h 20"/>
                  <a:gd name="T6" fmla="*/ 13 w 20"/>
                  <a:gd name="T7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0" h="20">
                    <a:moveTo>
                      <a:pt x="13" y="0"/>
                    </a:moveTo>
                    <a:lnTo>
                      <a:pt x="20" y="20"/>
                    </a:lnTo>
                    <a:lnTo>
                      <a:pt x="0" y="14"/>
                    </a:lnTo>
                    <a:lnTo>
                      <a:pt x="13" y="0"/>
                    </a:lnTo>
                  </a:path>
                </a:pathLst>
              </a:custGeom>
              <a:noFill/>
              <a:ln w="4763" cap="rnd">
                <a:solidFill>
                  <a:srgbClr val="5B9BD5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7" name="Freeform 163">
                <a:extLst>
                  <a:ext uri="{FF2B5EF4-FFF2-40B4-BE49-F238E27FC236}">
                    <a16:creationId xmlns:a16="http://schemas.microsoft.com/office/drawing/2014/main" id="{36CCB3E9-4FD7-4DBA-839E-FE09AD48A93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892" y="2612"/>
                <a:ext cx="79" cy="19"/>
              </a:xfrm>
              <a:custGeom>
                <a:avLst/>
                <a:gdLst>
                  <a:gd name="T0" fmla="*/ 0 w 79"/>
                  <a:gd name="T1" fmla="*/ 7 h 19"/>
                  <a:gd name="T2" fmla="*/ 63 w 79"/>
                  <a:gd name="T3" fmla="*/ 7 h 19"/>
                  <a:gd name="T4" fmla="*/ 63 w 79"/>
                  <a:gd name="T5" fmla="*/ 12 h 19"/>
                  <a:gd name="T6" fmla="*/ 0 w 79"/>
                  <a:gd name="T7" fmla="*/ 12 h 19"/>
                  <a:gd name="T8" fmla="*/ 0 w 79"/>
                  <a:gd name="T9" fmla="*/ 7 h 19"/>
                  <a:gd name="T10" fmla="*/ 60 w 79"/>
                  <a:gd name="T11" fmla="*/ 0 h 19"/>
                  <a:gd name="T12" fmla="*/ 79 w 79"/>
                  <a:gd name="T13" fmla="*/ 9 h 19"/>
                  <a:gd name="T14" fmla="*/ 60 w 79"/>
                  <a:gd name="T15" fmla="*/ 19 h 19"/>
                  <a:gd name="T16" fmla="*/ 60 w 79"/>
                  <a:gd name="T17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9" h="19">
                    <a:moveTo>
                      <a:pt x="0" y="7"/>
                    </a:moveTo>
                    <a:lnTo>
                      <a:pt x="63" y="7"/>
                    </a:lnTo>
                    <a:lnTo>
                      <a:pt x="63" y="12"/>
                    </a:lnTo>
                    <a:lnTo>
                      <a:pt x="0" y="12"/>
                    </a:lnTo>
                    <a:lnTo>
                      <a:pt x="0" y="7"/>
                    </a:lnTo>
                    <a:close/>
                    <a:moveTo>
                      <a:pt x="60" y="0"/>
                    </a:moveTo>
                    <a:lnTo>
                      <a:pt x="79" y="9"/>
                    </a:lnTo>
                    <a:lnTo>
                      <a:pt x="60" y="19"/>
                    </a:lnTo>
                    <a:lnTo>
                      <a:pt x="60" y="0"/>
                    </a:lnTo>
                    <a:close/>
                  </a:path>
                </a:pathLst>
              </a:custGeom>
              <a:solidFill>
                <a:srgbClr val="5B9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8" name="Rectangle 164">
                <a:extLst>
                  <a:ext uri="{FF2B5EF4-FFF2-40B4-BE49-F238E27FC236}">
                    <a16:creationId xmlns:a16="http://schemas.microsoft.com/office/drawing/2014/main" id="{B322342E-2C03-421E-B831-2AA0464B8B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92" y="2619"/>
                <a:ext cx="63" cy="5"/>
              </a:xfrm>
              <a:prstGeom prst="rect">
                <a:avLst/>
              </a:prstGeom>
              <a:noFill/>
              <a:ln w="4763" cap="rnd">
                <a:solidFill>
                  <a:srgbClr val="5B9BD5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9" name="Freeform 165">
                <a:extLst>
                  <a:ext uri="{FF2B5EF4-FFF2-40B4-BE49-F238E27FC236}">
                    <a16:creationId xmlns:a16="http://schemas.microsoft.com/office/drawing/2014/main" id="{5D02EA98-F322-467A-ADD8-3F4F9BF02A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52" y="2612"/>
                <a:ext cx="19" cy="19"/>
              </a:xfrm>
              <a:custGeom>
                <a:avLst/>
                <a:gdLst>
                  <a:gd name="T0" fmla="*/ 0 w 19"/>
                  <a:gd name="T1" fmla="*/ 0 h 19"/>
                  <a:gd name="T2" fmla="*/ 19 w 19"/>
                  <a:gd name="T3" fmla="*/ 9 h 19"/>
                  <a:gd name="T4" fmla="*/ 0 w 19"/>
                  <a:gd name="T5" fmla="*/ 19 h 19"/>
                  <a:gd name="T6" fmla="*/ 0 w 19"/>
                  <a:gd name="T7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" h="19">
                    <a:moveTo>
                      <a:pt x="0" y="0"/>
                    </a:moveTo>
                    <a:lnTo>
                      <a:pt x="19" y="9"/>
                    </a:lnTo>
                    <a:lnTo>
                      <a:pt x="0" y="19"/>
                    </a:lnTo>
                    <a:lnTo>
                      <a:pt x="0" y="0"/>
                    </a:lnTo>
                  </a:path>
                </a:pathLst>
              </a:custGeom>
              <a:noFill/>
              <a:ln w="4763" cap="rnd">
                <a:solidFill>
                  <a:srgbClr val="5B9BD5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0" name="Freeform 166">
                <a:extLst>
                  <a:ext uri="{FF2B5EF4-FFF2-40B4-BE49-F238E27FC236}">
                    <a16:creationId xmlns:a16="http://schemas.microsoft.com/office/drawing/2014/main" id="{D6F1D061-781B-4251-B383-8F8FE3C2D25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890" y="2621"/>
                <a:ext cx="81" cy="80"/>
              </a:xfrm>
              <a:custGeom>
                <a:avLst/>
                <a:gdLst>
                  <a:gd name="T0" fmla="*/ 3 w 81"/>
                  <a:gd name="T1" fmla="*/ 80 h 80"/>
                  <a:gd name="T2" fmla="*/ 71 w 81"/>
                  <a:gd name="T3" fmla="*/ 13 h 80"/>
                  <a:gd name="T4" fmla="*/ 68 w 81"/>
                  <a:gd name="T5" fmla="*/ 9 h 80"/>
                  <a:gd name="T6" fmla="*/ 0 w 81"/>
                  <a:gd name="T7" fmla="*/ 76 h 80"/>
                  <a:gd name="T8" fmla="*/ 3 w 81"/>
                  <a:gd name="T9" fmla="*/ 80 h 80"/>
                  <a:gd name="T10" fmla="*/ 74 w 81"/>
                  <a:gd name="T11" fmla="*/ 20 h 80"/>
                  <a:gd name="T12" fmla="*/ 81 w 81"/>
                  <a:gd name="T13" fmla="*/ 0 h 80"/>
                  <a:gd name="T14" fmla="*/ 61 w 81"/>
                  <a:gd name="T15" fmla="*/ 7 h 80"/>
                  <a:gd name="T16" fmla="*/ 74 w 81"/>
                  <a:gd name="T17" fmla="*/ 2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1" h="80">
                    <a:moveTo>
                      <a:pt x="3" y="80"/>
                    </a:moveTo>
                    <a:lnTo>
                      <a:pt x="71" y="13"/>
                    </a:lnTo>
                    <a:lnTo>
                      <a:pt x="68" y="9"/>
                    </a:lnTo>
                    <a:lnTo>
                      <a:pt x="0" y="76"/>
                    </a:lnTo>
                    <a:lnTo>
                      <a:pt x="3" y="80"/>
                    </a:lnTo>
                    <a:close/>
                    <a:moveTo>
                      <a:pt x="74" y="20"/>
                    </a:moveTo>
                    <a:lnTo>
                      <a:pt x="81" y="0"/>
                    </a:lnTo>
                    <a:lnTo>
                      <a:pt x="61" y="7"/>
                    </a:lnTo>
                    <a:lnTo>
                      <a:pt x="74" y="20"/>
                    </a:lnTo>
                    <a:close/>
                  </a:path>
                </a:pathLst>
              </a:custGeom>
              <a:solidFill>
                <a:srgbClr val="5B9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1" name="Freeform 167">
                <a:extLst>
                  <a:ext uri="{FF2B5EF4-FFF2-40B4-BE49-F238E27FC236}">
                    <a16:creationId xmlns:a16="http://schemas.microsoft.com/office/drawing/2014/main" id="{FB9CE0D1-C1C3-411F-AE6D-7EE46238DE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90" y="2630"/>
                <a:ext cx="71" cy="71"/>
              </a:xfrm>
              <a:custGeom>
                <a:avLst/>
                <a:gdLst>
                  <a:gd name="T0" fmla="*/ 3 w 71"/>
                  <a:gd name="T1" fmla="*/ 71 h 71"/>
                  <a:gd name="T2" fmla="*/ 71 w 71"/>
                  <a:gd name="T3" fmla="*/ 4 h 71"/>
                  <a:gd name="T4" fmla="*/ 68 w 71"/>
                  <a:gd name="T5" fmla="*/ 0 h 71"/>
                  <a:gd name="T6" fmla="*/ 0 w 71"/>
                  <a:gd name="T7" fmla="*/ 67 h 71"/>
                  <a:gd name="T8" fmla="*/ 3 w 71"/>
                  <a:gd name="T9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" h="71">
                    <a:moveTo>
                      <a:pt x="3" y="71"/>
                    </a:moveTo>
                    <a:lnTo>
                      <a:pt x="71" y="4"/>
                    </a:lnTo>
                    <a:lnTo>
                      <a:pt x="68" y="0"/>
                    </a:lnTo>
                    <a:lnTo>
                      <a:pt x="0" y="67"/>
                    </a:lnTo>
                    <a:lnTo>
                      <a:pt x="3" y="71"/>
                    </a:lnTo>
                    <a:close/>
                  </a:path>
                </a:pathLst>
              </a:custGeom>
              <a:noFill/>
              <a:ln w="4763" cap="rnd">
                <a:solidFill>
                  <a:srgbClr val="5B9BD5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2" name="Freeform 168">
                <a:extLst>
                  <a:ext uri="{FF2B5EF4-FFF2-40B4-BE49-F238E27FC236}">
                    <a16:creationId xmlns:a16="http://schemas.microsoft.com/office/drawing/2014/main" id="{098CE422-97AF-4735-878C-DDF1F109A4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51" y="2621"/>
                <a:ext cx="20" cy="20"/>
              </a:xfrm>
              <a:custGeom>
                <a:avLst/>
                <a:gdLst>
                  <a:gd name="T0" fmla="*/ 13 w 20"/>
                  <a:gd name="T1" fmla="*/ 20 h 20"/>
                  <a:gd name="T2" fmla="*/ 20 w 20"/>
                  <a:gd name="T3" fmla="*/ 0 h 20"/>
                  <a:gd name="T4" fmla="*/ 0 w 20"/>
                  <a:gd name="T5" fmla="*/ 7 h 20"/>
                  <a:gd name="T6" fmla="*/ 13 w 20"/>
                  <a:gd name="T7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0" h="20">
                    <a:moveTo>
                      <a:pt x="13" y="20"/>
                    </a:moveTo>
                    <a:lnTo>
                      <a:pt x="20" y="0"/>
                    </a:lnTo>
                    <a:lnTo>
                      <a:pt x="0" y="7"/>
                    </a:lnTo>
                    <a:lnTo>
                      <a:pt x="13" y="20"/>
                    </a:lnTo>
                  </a:path>
                </a:pathLst>
              </a:custGeom>
              <a:noFill/>
              <a:ln w="4763" cap="rnd">
                <a:solidFill>
                  <a:srgbClr val="5B9BD5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3" name="Freeform 169">
                <a:extLst>
                  <a:ext uri="{FF2B5EF4-FFF2-40B4-BE49-F238E27FC236}">
                    <a16:creationId xmlns:a16="http://schemas.microsoft.com/office/drawing/2014/main" id="{C6D2A77F-0510-420A-B310-0898FFDEE5E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890" y="2620"/>
                <a:ext cx="81" cy="79"/>
              </a:xfrm>
              <a:custGeom>
                <a:avLst/>
                <a:gdLst>
                  <a:gd name="T0" fmla="*/ 3 w 81"/>
                  <a:gd name="T1" fmla="*/ 0 h 79"/>
                  <a:gd name="T2" fmla="*/ 71 w 81"/>
                  <a:gd name="T3" fmla="*/ 66 h 79"/>
                  <a:gd name="T4" fmla="*/ 68 w 81"/>
                  <a:gd name="T5" fmla="*/ 70 h 79"/>
                  <a:gd name="T6" fmla="*/ 0 w 81"/>
                  <a:gd name="T7" fmla="*/ 3 h 79"/>
                  <a:gd name="T8" fmla="*/ 3 w 81"/>
                  <a:gd name="T9" fmla="*/ 0 h 79"/>
                  <a:gd name="T10" fmla="*/ 74 w 81"/>
                  <a:gd name="T11" fmla="*/ 59 h 79"/>
                  <a:gd name="T12" fmla="*/ 81 w 81"/>
                  <a:gd name="T13" fmla="*/ 79 h 79"/>
                  <a:gd name="T14" fmla="*/ 61 w 81"/>
                  <a:gd name="T15" fmla="*/ 73 h 79"/>
                  <a:gd name="T16" fmla="*/ 74 w 81"/>
                  <a:gd name="T17" fmla="*/ 59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1" h="79">
                    <a:moveTo>
                      <a:pt x="3" y="0"/>
                    </a:moveTo>
                    <a:lnTo>
                      <a:pt x="71" y="66"/>
                    </a:lnTo>
                    <a:lnTo>
                      <a:pt x="68" y="70"/>
                    </a:lnTo>
                    <a:lnTo>
                      <a:pt x="0" y="3"/>
                    </a:lnTo>
                    <a:lnTo>
                      <a:pt x="3" y="0"/>
                    </a:lnTo>
                    <a:close/>
                    <a:moveTo>
                      <a:pt x="74" y="59"/>
                    </a:moveTo>
                    <a:lnTo>
                      <a:pt x="81" y="79"/>
                    </a:lnTo>
                    <a:lnTo>
                      <a:pt x="61" y="73"/>
                    </a:lnTo>
                    <a:lnTo>
                      <a:pt x="74" y="59"/>
                    </a:lnTo>
                    <a:close/>
                  </a:path>
                </a:pathLst>
              </a:custGeom>
              <a:solidFill>
                <a:srgbClr val="5B9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4" name="Freeform 170">
                <a:extLst>
                  <a:ext uri="{FF2B5EF4-FFF2-40B4-BE49-F238E27FC236}">
                    <a16:creationId xmlns:a16="http://schemas.microsoft.com/office/drawing/2014/main" id="{639DB03E-E2CD-405B-85CE-7BBBD6F18F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90" y="2620"/>
                <a:ext cx="71" cy="70"/>
              </a:xfrm>
              <a:custGeom>
                <a:avLst/>
                <a:gdLst>
                  <a:gd name="T0" fmla="*/ 3 w 71"/>
                  <a:gd name="T1" fmla="*/ 0 h 70"/>
                  <a:gd name="T2" fmla="*/ 71 w 71"/>
                  <a:gd name="T3" fmla="*/ 66 h 70"/>
                  <a:gd name="T4" fmla="*/ 68 w 71"/>
                  <a:gd name="T5" fmla="*/ 70 h 70"/>
                  <a:gd name="T6" fmla="*/ 0 w 71"/>
                  <a:gd name="T7" fmla="*/ 3 h 70"/>
                  <a:gd name="T8" fmla="*/ 3 w 71"/>
                  <a:gd name="T9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" h="70">
                    <a:moveTo>
                      <a:pt x="3" y="0"/>
                    </a:moveTo>
                    <a:lnTo>
                      <a:pt x="71" y="66"/>
                    </a:lnTo>
                    <a:lnTo>
                      <a:pt x="68" y="70"/>
                    </a:lnTo>
                    <a:lnTo>
                      <a:pt x="0" y="3"/>
                    </a:lnTo>
                    <a:lnTo>
                      <a:pt x="3" y="0"/>
                    </a:lnTo>
                    <a:close/>
                  </a:path>
                </a:pathLst>
              </a:custGeom>
              <a:noFill/>
              <a:ln w="4763" cap="rnd">
                <a:solidFill>
                  <a:srgbClr val="5B9BD5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5" name="Freeform 171">
                <a:extLst>
                  <a:ext uri="{FF2B5EF4-FFF2-40B4-BE49-F238E27FC236}">
                    <a16:creationId xmlns:a16="http://schemas.microsoft.com/office/drawing/2014/main" id="{B35FCBCA-AAF2-4FF4-AA26-2699262012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51" y="2679"/>
                <a:ext cx="20" cy="20"/>
              </a:xfrm>
              <a:custGeom>
                <a:avLst/>
                <a:gdLst>
                  <a:gd name="T0" fmla="*/ 13 w 20"/>
                  <a:gd name="T1" fmla="*/ 0 h 20"/>
                  <a:gd name="T2" fmla="*/ 20 w 20"/>
                  <a:gd name="T3" fmla="*/ 20 h 20"/>
                  <a:gd name="T4" fmla="*/ 0 w 20"/>
                  <a:gd name="T5" fmla="*/ 14 h 20"/>
                  <a:gd name="T6" fmla="*/ 13 w 20"/>
                  <a:gd name="T7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0" h="20">
                    <a:moveTo>
                      <a:pt x="13" y="0"/>
                    </a:moveTo>
                    <a:lnTo>
                      <a:pt x="20" y="20"/>
                    </a:lnTo>
                    <a:lnTo>
                      <a:pt x="0" y="14"/>
                    </a:lnTo>
                    <a:lnTo>
                      <a:pt x="13" y="0"/>
                    </a:lnTo>
                  </a:path>
                </a:pathLst>
              </a:custGeom>
              <a:noFill/>
              <a:ln w="4763" cap="rnd">
                <a:solidFill>
                  <a:srgbClr val="5B9BD5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6" name="Freeform 172">
                <a:extLst>
                  <a:ext uri="{FF2B5EF4-FFF2-40B4-BE49-F238E27FC236}">
                    <a16:creationId xmlns:a16="http://schemas.microsoft.com/office/drawing/2014/main" id="{1A8AC915-192A-4944-93AB-B276A91E1FF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892" y="2689"/>
                <a:ext cx="79" cy="19"/>
              </a:xfrm>
              <a:custGeom>
                <a:avLst/>
                <a:gdLst>
                  <a:gd name="T0" fmla="*/ 0 w 79"/>
                  <a:gd name="T1" fmla="*/ 7 h 19"/>
                  <a:gd name="T2" fmla="*/ 63 w 79"/>
                  <a:gd name="T3" fmla="*/ 7 h 19"/>
                  <a:gd name="T4" fmla="*/ 63 w 79"/>
                  <a:gd name="T5" fmla="*/ 12 h 19"/>
                  <a:gd name="T6" fmla="*/ 0 w 79"/>
                  <a:gd name="T7" fmla="*/ 12 h 19"/>
                  <a:gd name="T8" fmla="*/ 0 w 79"/>
                  <a:gd name="T9" fmla="*/ 7 h 19"/>
                  <a:gd name="T10" fmla="*/ 60 w 79"/>
                  <a:gd name="T11" fmla="*/ 0 h 19"/>
                  <a:gd name="T12" fmla="*/ 79 w 79"/>
                  <a:gd name="T13" fmla="*/ 10 h 19"/>
                  <a:gd name="T14" fmla="*/ 60 w 79"/>
                  <a:gd name="T15" fmla="*/ 19 h 19"/>
                  <a:gd name="T16" fmla="*/ 60 w 79"/>
                  <a:gd name="T17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9" h="19">
                    <a:moveTo>
                      <a:pt x="0" y="7"/>
                    </a:moveTo>
                    <a:lnTo>
                      <a:pt x="63" y="7"/>
                    </a:lnTo>
                    <a:lnTo>
                      <a:pt x="63" y="12"/>
                    </a:lnTo>
                    <a:lnTo>
                      <a:pt x="0" y="12"/>
                    </a:lnTo>
                    <a:lnTo>
                      <a:pt x="0" y="7"/>
                    </a:lnTo>
                    <a:close/>
                    <a:moveTo>
                      <a:pt x="60" y="0"/>
                    </a:moveTo>
                    <a:lnTo>
                      <a:pt x="79" y="10"/>
                    </a:lnTo>
                    <a:lnTo>
                      <a:pt x="60" y="19"/>
                    </a:lnTo>
                    <a:lnTo>
                      <a:pt x="60" y="0"/>
                    </a:lnTo>
                    <a:close/>
                  </a:path>
                </a:pathLst>
              </a:custGeom>
              <a:solidFill>
                <a:srgbClr val="5B9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7" name="Rectangle 173">
                <a:extLst>
                  <a:ext uri="{FF2B5EF4-FFF2-40B4-BE49-F238E27FC236}">
                    <a16:creationId xmlns:a16="http://schemas.microsoft.com/office/drawing/2014/main" id="{F6E5A9A6-64DA-488B-8CF5-397C47C5F3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92" y="2696"/>
                <a:ext cx="63" cy="5"/>
              </a:xfrm>
              <a:prstGeom prst="rect">
                <a:avLst/>
              </a:prstGeom>
              <a:noFill/>
              <a:ln w="4763" cap="rnd">
                <a:solidFill>
                  <a:srgbClr val="5B9BD5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8" name="Freeform 174">
                <a:extLst>
                  <a:ext uri="{FF2B5EF4-FFF2-40B4-BE49-F238E27FC236}">
                    <a16:creationId xmlns:a16="http://schemas.microsoft.com/office/drawing/2014/main" id="{3D19F5A4-8F8B-498A-B97A-85EFE1F3BB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52" y="2689"/>
                <a:ext cx="19" cy="19"/>
              </a:xfrm>
              <a:custGeom>
                <a:avLst/>
                <a:gdLst>
                  <a:gd name="T0" fmla="*/ 0 w 19"/>
                  <a:gd name="T1" fmla="*/ 0 h 19"/>
                  <a:gd name="T2" fmla="*/ 19 w 19"/>
                  <a:gd name="T3" fmla="*/ 10 h 19"/>
                  <a:gd name="T4" fmla="*/ 0 w 19"/>
                  <a:gd name="T5" fmla="*/ 19 h 19"/>
                  <a:gd name="T6" fmla="*/ 0 w 19"/>
                  <a:gd name="T7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" h="19">
                    <a:moveTo>
                      <a:pt x="0" y="0"/>
                    </a:moveTo>
                    <a:lnTo>
                      <a:pt x="19" y="10"/>
                    </a:lnTo>
                    <a:lnTo>
                      <a:pt x="0" y="19"/>
                    </a:lnTo>
                    <a:lnTo>
                      <a:pt x="0" y="0"/>
                    </a:lnTo>
                  </a:path>
                </a:pathLst>
              </a:custGeom>
              <a:noFill/>
              <a:ln w="4763" cap="rnd">
                <a:solidFill>
                  <a:srgbClr val="5B9BD5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9" name="Freeform 175">
                <a:extLst>
                  <a:ext uri="{FF2B5EF4-FFF2-40B4-BE49-F238E27FC236}">
                    <a16:creationId xmlns:a16="http://schemas.microsoft.com/office/drawing/2014/main" id="{E7A08F54-A171-45F2-9EED-C9A7DFAD16C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890" y="2699"/>
                <a:ext cx="81" cy="77"/>
              </a:xfrm>
              <a:custGeom>
                <a:avLst/>
                <a:gdLst>
                  <a:gd name="T0" fmla="*/ 3 w 81"/>
                  <a:gd name="T1" fmla="*/ 77 h 77"/>
                  <a:gd name="T2" fmla="*/ 71 w 81"/>
                  <a:gd name="T3" fmla="*/ 12 h 77"/>
                  <a:gd name="T4" fmla="*/ 68 w 81"/>
                  <a:gd name="T5" fmla="*/ 9 h 77"/>
                  <a:gd name="T6" fmla="*/ 0 w 81"/>
                  <a:gd name="T7" fmla="*/ 74 h 77"/>
                  <a:gd name="T8" fmla="*/ 3 w 81"/>
                  <a:gd name="T9" fmla="*/ 77 h 77"/>
                  <a:gd name="T10" fmla="*/ 74 w 81"/>
                  <a:gd name="T11" fmla="*/ 20 h 77"/>
                  <a:gd name="T12" fmla="*/ 81 w 81"/>
                  <a:gd name="T13" fmla="*/ 0 h 77"/>
                  <a:gd name="T14" fmla="*/ 61 w 81"/>
                  <a:gd name="T15" fmla="*/ 6 h 77"/>
                  <a:gd name="T16" fmla="*/ 74 w 81"/>
                  <a:gd name="T17" fmla="*/ 2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1" h="77">
                    <a:moveTo>
                      <a:pt x="3" y="77"/>
                    </a:moveTo>
                    <a:lnTo>
                      <a:pt x="71" y="12"/>
                    </a:lnTo>
                    <a:lnTo>
                      <a:pt x="68" y="9"/>
                    </a:lnTo>
                    <a:lnTo>
                      <a:pt x="0" y="74"/>
                    </a:lnTo>
                    <a:lnTo>
                      <a:pt x="3" y="77"/>
                    </a:lnTo>
                    <a:close/>
                    <a:moveTo>
                      <a:pt x="74" y="20"/>
                    </a:moveTo>
                    <a:lnTo>
                      <a:pt x="81" y="0"/>
                    </a:lnTo>
                    <a:lnTo>
                      <a:pt x="61" y="6"/>
                    </a:lnTo>
                    <a:lnTo>
                      <a:pt x="74" y="20"/>
                    </a:lnTo>
                    <a:close/>
                  </a:path>
                </a:pathLst>
              </a:custGeom>
              <a:solidFill>
                <a:srgbClr val="5B9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0" name="Freeform 176">
                <a:extLst>
                  <a:ext uri="{FF2B5EF4-FFF2-40B4-BE49-F238E27FC236}">
                    <a16:creationId xmlns:a16="http://schemas.microsoft.com/office/drawing/2014/main" id="{0D28ADB9-7224-4001-8F0F-3A4005E08B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90" y="2708"/>
                <a:ext cx="71" cy="68"/>
              </a:xfrm>
              <a:custGeom>
                <a:avLst/>
                <a:gdLst>
                  <a:gd name="T0" fmla="*/ 3 w 71"/>
                  <a:gd name="T1" fmla="*/ 68 h 68"/>
                  <a:gd name="T2" fmla="*/ 71 w 71"/>
                  <a:gd name="T3" fmla="*/ 3 h 68"/>
                  <a:gd name="T4" fmla="*/ 68 w 71"/>
                  <a:gd name="T5" fmla="*/ 0 h 68"/>
                  <a:gd name="T6" fmla="*/ 0 w 71"/>
                  <a:gd name="T7" fmla="*/ 65 h 68"/>
                  <a:gd name="T8" fmla="*/ 3 w 71"/>
                  <a:gd name="T9" fmla="*/ 68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" h="68">
                    <a:moveTo>
                      <a:pt x="3" y="68"/>
                    </a:moveTo>
                    <a:lnTo>
                      <a:pt x="71" y="3"/>
                    </a:lnTo>
                    <a:lnTo>
                      <a:pt x="68" y="0"/>
                    </a:lnTo>
                    <a:lnTo>
                      <a:pt x="0" y="65"/>
                    </a:lnTo>
                    <a:lnTo>
                      <a:pt x="3" y="68"/>
                    </a:lnTo>
                    <a:close/>
                  </a:path>
                </a:pathLst>
              </a:custGeom>
              <a:noFill/>
              <a:ln w="4763" cap="rnd">
                <a:solidFill>
                  <a:srgbClr val="5B9BD5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1" name="Freeform 177">
                <a:extLst>
                  <a:ext uri="{FF2B5EF4-FFF2-40B4-BE49-F238E27FC236}">
                    <a16:creationId xmlns:a16="http://schemas.microsoft.com/office/drawing/2014/main" id="{33B6E0CC-83F0-4598-9EFC-11876DBE81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51" y="2699"/>
                <a:ext cx="20" cy="20"/>
              </a:xfrm>
              <a:custGeom>
                <a:avLst/>
                <a:gdLst>
                  <a:gd name="T0" fmla="*/ 13 w 20"/>
                  <a:gd name="T1" fmla="*/ 20 h 20"/>
                  <a:gd name="T2" fmla="*/ 20 w 20"/>
                  <a:gd name="T3" fmla="*/ 0 h 20"/>
                  <a:gd name="T4" fmla="*/ 0 w 20"/>
                  <a:gd name="T5" fmla="*/ 6 h 20"/>
                  <a:gd name="T6" fmla="*/ 13 w 20"/>
                  <a:gd name="T7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0" h="20">
                    <a:moveTo>
                      <a:pt x="13" y="20"/>
                    </a:moveTo>
                    <a:lnTo>
                      <a:pt x="20" y="0"/>
                    </a:lnTo>
                    <a:lnTo>
                      <a:pt x="0" y="6"/>
                    </a:lnTo>
                    <a:lnTo>
                      <a:pt x="13" y="20"/>
                    </a:lnTo>
                  </a:path>
                </a:pathLst>
              </a:custGeom>
              <a:noFill/>
              <a:ln w="4763" cap="rnd">
                <a:solidFill>
                  <a:srgbClr val="5B9BD5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2" name="Freeform 178">
                <a:extLst>
                  <a:ext uri="{FF2B5EF4-FFF2-40B4-BE49-F238E27FC236}">
                    <a16:creationId xmlns:a16="http://schemas.microsoft.com/office/drawing/2014/main" id="{4F4B78C7-8CA9-476A-A48F-541FD4CB94E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890" y="2697"/>
                <a:ext cx="81" cy="78"/>
              </a:xfrm>
              <a:custGeom>
                <a:avLst/>
                <a:gdLst>
                  <a:gd name="T0" fmla="*/ 3 w 81"/>
                  <a:gd name="T1" fmla="*/ 0 h 78"/>
                  <a:gd name="T2" fmla="*/ 71 w 81"/>
                  <a:gd name="T3" fmla="*/ 65 h 78"/>
                  <a:gd name="T4" fmla="*/ 68 w 81"/>
                  <a:gd name="T5" fmla="*/ 69 h 78"/>
                  <a:gd name="T6" fmla="*/ 0 w 81"/>
                  <a:gd name="T7" fmla="*/ 4 h 78"/>
                  <a:gd name="T8" fmla="*/ 3 w 81"/>
                  <a:gd name="T9" fmla="*/ 0 h 78"/>
                  <a:gd name="T10" fmla="*/ 74 w 81"/>
                  <a:gd name="T11" fmla="*/ 58 h 78"/>
                  <a:gd name="T12" fmla="*/ 81 w 81"/>
                  <a:gd name="T13" fmla="*/ 78 h 78"/>
                  <a:gd name="T14" fmla="*/ 61 w 81"/>
                  <a:gd name="T15" fmla="*/ 72 h 78"/>
                  <a:gd name="T16" fmla="*/ 74 w 81"/>
                  <a:gd name="T17" fmla="*/ 58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1" h="78">
                    <a:moveTo>
                      <a:pt x="3" y="0"/>
                    </a:moveTo>
                    <a:lnTo>
                      <a:pt x="71" y="65"/>
                    </a:lnTo>
                    <a:lnTo>
                      <a:pt x="68" y="69"/>
                    </a:lnTo>
                    <a:lnTo>
                      <a:pt x="0" y="4"/>
                    </a:lnTo>
                    <a:lnTo>
                      <a:pt x="3" y="0"/>
                    </a:lnTo>
                    <a:close/>
                    <a:moveTo>
                      <a:pt x="74" y="58"/>
                    </a:moveTo>
                    <a:lnTo>
                      <a:pt x="81" y="78"/>
                    </a:lnTo>
                    <a:lnTo>
                      <a:pt x="61" y="72"/>
                    </a:lnTo>
                    <a:lnTo>
                      <a:pt x="74" y="58"/>
                    </a:lnTo>
                    <a:close/>
                  </a:path>
                </a:pathLst>
              </a:custGeom>
              <a:solidFill>
                <a:srgbClr val="5B9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3" name="Freeform 179">
                <a:extLst>
                  <a:ext uri="{FF2B5EF4-FFF2-40B4-BE49-F238E27FC236}">
                    <a16:creationId xmlns:a16="http://schemas.microsoft.com/office/drawing/2014/main" id="{D022321B-0876-49D0-B530-1753864D75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90" y="2697"/>
                <a:ext cx="71" cy="69"/>
              </a:xfrm>
              <a:custGeom>
                <a:avLst/>
                <a:gdLst>
                  <a:gd name="T0" fmla="*/ 3 w 71"/>
                  <a:gd name="T1" fmla="*/ 0 h 69"/>
                  <a:gd name="T2" fmla="*/ 71 w 71"/>
                  <a:gd name="T3" fmla="*/ 65 h 69"/>
                  <a:gd name="T4" fmla="*/ 68 w 71"/>
                  <a:gd name="T5" fmla="*/ 69 h 69"/>
                  <a:gd name="T6" fmla="*/ 0 w 71"/>
                  <a:gd name="T7" fmla="*/ 4 h 69"/>
                  <a:gd name="T8" fmla="*/ 3 w 71"/>
                  <a:gd name="T9" fmla="*/ 0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" h="69">
                    <a:moveTo>
                      <a:pt x="3" y="0"/>
                    </a:moveTo>
                    <a:lnTo>
                      <a:pt x="71" y="65"/>
                    </a:lnTo>
                    <a:lnTo>
                      <a:pt x="68" y="69"/>
                    </a:lnTo>
                    <a:lnTo>
                      <a:pt x="0" y="4"/>
                    </a:lnTo>
                    <a:lnTo>
                      <a:pt x="3" y="0"/>
                    </a:lnTo>
                    <a:close/>
                  </a:path>
                </a:pathLst>
              </a:custGeom>
              <a:noFill/>
              <a:ln w="4763" cap="rnd">
                <a:solidFill>
                  <a:srgbClr val="5B9BD5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4" name="Freeform 180">
                <a:extLst>
                  <a:ext uri="{FF2B5EF4-FFF2-40B4-BE49-F238E27FC236}">
                    <a16:creationId xmlns:a16="http://schemas.microsoft.com/office/drawing/2014/main" id="{FE49231C-F74F-443C-949F-CC6EC81738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51" y="2755"/>
                <a:ext cx="20" cy="20"/>
              </a:xfrm>
              <a:custGeom>
                <a:avLst/>
                <a:gdLst>
                  <a:gd name="T0" fmla="*/ 13 w 20"/>
                  <a:gd name="T1" fmla="*/ 0 h 20"/>
                  <a:gd name="T2" fmla="*/ 20 w 20"/>
                  <a:gd name="T3" fmla="*/ 20 h 20"/>
                  <a:gd name="T4" fmla="*/ 0 w 20"/>
                  <a:gd name="T5" fmla="*/ 14 h 20"/>
                  <a:gd name="T6" fmla="*/ 13 w 20"/>
                  <a:gd name="T7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0" h="20">
                    <a:moveTo>
                      <a:pt x="13" y="0"/>
                    </a:moveTo>
                    <a:lnTo>
                      <a:pt x="20" y="20"/>
                    </a:lnTo>
                    <a:lnTo>
                      <a:pt x="0" y="14"/>
                    </a:lnTo>
                    <a:lnTo>
                      <a:pt x="13" y="0"/>
                    </a:lnTo>
                  </a:path>
                </a:pathLst>
              </a:custGeom>
              <a:noFill/>
              <a:ln w="4763" cap="rnd">
                <a:solidFill>
                  <a:srgbClr val="5B9BD5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5" name="Freeform 181">
                <a:extLst>
                  <a:ext uri="{FF2B5EF4-FFF2-40B4-BE49-F238E27FC236}">
                    <a16:creationId xmlns:a16="http://schemas.microsoft.com/office/drawing/2014/main" id="{19348445-D1BB-4AC3-B7FC-4FAC4D1D7D4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892" y="2765"/>
                <a:ext cx="79" cy="19"/>
              </a:xfrm>
              <a:custGeom>
                <a:avLst/>
                <a:gdLst>
                  <a:gd name="T0" fmla="*/ 0 w 79"/>
                  <a:gd name="T1" fmla="*/ 7 h 19"/>
                  <a:gd name="T2" fmla="*/ 63 w 79"/>
                  <a:gd name="T3" fmla="*/ 7 h 19"/>
                  <a:gd name="T4" fmla="*/ 63 w 79"/>
                  <a:gd name="T5" fmla="*/ 12 h 19"/>
                  <a:gd name="T6" fmla="*/ 0 w 79"/>
                  <a:gd name="T7" fmla="*/ 12 h 19"/>
                  <a:gd name="T8" fmla="*/ 0 w 79"/>
                  <a:gd name="T9" fmla="*/ 7 h 19"/>
                  <a:gd name="T10" fmla="*/ 60 w 79"/>
                  <a:gd name="T11" fmla="*/ 0 h 19"/>
                  <a:gd name="T12" fmla="*/ 79 w 79"/>
                  <a:gd name="T13" fmla="*/ 10 h 19"/>
                  <a:gd name="T14" fmla="*/ 60 w 79"/>
                  <a:gd name="T15" fmla="*/ 19 h 19"/>
                  <a:gd name="T16" fmla="*/ 60 w 79"/>
                  <a:gd name="T17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9" h="19">
                    <a:moveTo>
                      <a:pt x="0" y="7"/>
                    </a:moveTo>
                    <a:lnTo>
                      <a:pt x="63" y="7"/>
                    </a:lnTo>
                    <a:lnTo>
                      <a:pt x="63" y="12"/>
                    </a:lnTo>
                    <a:lnTo>
                      <a:pt x="0" y="12"/>
                    </a:lnTo>
                    <a:lnTo>
                      <a:pt x="0" y="7"/>
                    </a:lnTo>
                    <a:close/>
                    <a:moveTo>
                      <a:pt x="60" y="0"/>
                    </a:moveTo>
                    <a:lnTo>
                      <a:pt x="79" y="10"/>
                    </a:lnTo>
                    <a:lnTo>
                      <a:pt x="60" y="19"/>
                    </a:lnTo>
                    <a:lnTo>
                      <a:pt x="60" y="0"/>
                    </a:lnTo>
                    <a:close/>
                  </a:path>
                </a:pathLst>
              </a:custGeom>
              <a:solidFill>
                <a:srgbClr val="5B9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6" name="Rectangle 182">
                <a:extLst>
                  <a:ext uri="{FF2B5EF4-FFF2-40B4-BE49-F238E27FC236}">
                    <a16:creationId xmlns:a16="http://schemas.microsoft.com/office/drawing/2014/main" id="{1C030511-F10B-4731-9E6E-D97A212B05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92" y="2772"/>
                <a:ext cx="63" cy="5"/>
              </a:xfrm>
              <a:prstGeom prst="rect">
                <a:avLst/>
              </a:prstGeom>
              <a:noFill/>
              <a:ln w="4763" cap="rnd">
                <a:solidFill>
                  <a:srgbClr val="5B9BD5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7" name="Freeform 183">
                <a:extLst>
                  <a:ext uri="{FF2B5EF4-FFF2-40B4-BE49-F238E27FC236}">
                    <a16:creationId xmlns:a16="http://schemas.microsoft.com/office/drawing/2014/main" id="{EED6ED07-9A5C-43A0-BB71-5523C46CF8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52" y="2765"/>
                <a:ext cx="19" cy="19"/>
              </a:xfrm>
              <a:custGeom>
                <a:avLst/>
                <a:gdLst>
                  <a:gd name="T0" fmla="*/ 0 w 19"/>
                  <a:gd name="T1" fmla="*/ 0 h 19"/>
                  <a:gd name="T2" fmla="*/ 19 w 19"/>
                  <a:gd name="T3" fmla="*/ 10 h 19"/>
                  <a:gd name="T4" fmla="*/ 0 w 19"/>
                  <a:gd name="T5" fmla="*/ 19 h 19"/>
                  <a:gd name="T6" fmla="*/ 0 w 19"/>
                  <a:gd name="T7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" h="19">
                    <a:moveTo>
                      <a:pt x="0" y="0"/>
                    </a:moveTo>
                    <a:lnTo>
                      <a:pt x="19" y="10"/>
                    </a:lnTo>
                    <a:lnTo>
                      <a:pt x="0" y="19"/>
                    </a:lnTo>
                    <a:lnTo>
                      <a:pt x="0" y="0"/>
                    </a:lnTo>
                  </a:path>
                </a:pathLst>
              </a:custGeom>
              <a:noFill/>
              <a:ln w="4763" cap="rnd">
                <a:solidFill>
                  <a:srgbClr val="5B9BD5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8" name="Freeform 184">
                <a:extLst>
                  <a:ext uri="{FF2B5EF4-FFF2-40B4-BE49-F238E27FC236}">
                    <a16:creationId xmlns:a16="http://schemas.microsoft.com/office/drawing/2014/main" id="{CF6136B8-4F94-4DD2-B908-B9DEFAFED5A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890" y="2775"/>
                <a:ext cx="81" cy="80"/>
              </a:xfrm>
              <a:custGeom>
                <a:avLst/>
                <a:gdLst>
                  <a:gd name="T0" fmla="*/ 3 w 81"/>
                  <a:gd name="T1" fmla="*/ 80 h 80"/>
                  <a:gd name="T2" fmla="*/ 71 w 81"/>
                  <a:gd name="T3" fmla="*/ 12 h 80"/>
                  <a:gd name="T4" fmla="*/ 68 w 81"/>
                  <a:gd name="T5" fmla="*/ 9 h 80"/>
                  <a:gd name="T6" fmla="*/ 0 w 81"/>
                  <a:gd name="T7" fmla="*/ 76 h 80"/>
                  <a:gd name="T8" fmla="*/ 3 w 81"/>
                  <a:gd name="T9" fmla="*/ 80 h 80"/>
                  <a:gd name="T10" fmla="*/ 74 w 81"/>
                  <a:gd name="T11" fmla="*/ 20 h 80"/>
                  <a:gd name="T12" fmla="*/ 81 w 81"/>
                  <a:gd name="T13" fmla="*/ 0 h 80"/>
                  <a:gd name="T14" fmla="*/ 61 w 81"/>
                  <a:gd name="T15" fmla="*/ 6 h 80"/>
                  <a:gd name="T16" fmla="*/ 74 w 81"/>
                  <a:gd name="T17" fmla="*/ 2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1" h="80">
                    <a:moveTo>
                      <a:pt x="3" y="80"/>
                    </a:moveTo>
                    <a:lnTo>
                      <a:pt x="71" y="12"/>
                    </a:lnTo>
                    <a:lnTo>
                      <a:pt x="68" y="9"/>
                    </a:lnTo>
                    <a:lnTo>
                      <a:pt x="0" y="76"/>
                    </a:lnTo>
                    <a:lnTo>
                      <a:pt x="3" y="80"/>
                    </a:lnTo>
                    <a:close/>
                    <a:moveTo>
                      <a:pt x="74" y="20"/>
                    </a:moveTo>
                    <a:lnTo>
                      <a:pt x="81" y="0"/>
                    </a:lnTo>
                    <a:lnTo>
                      <a:pt x="61" y="6"/>
                    </a:lnTo>
                    <a:lnTo>
                      <a:pt x="74" y="20"/>
                    </a:lnTo>
                    <a:close/>
                  </a:path>
                </a:pathLst>
              </a:custGeom>
              <a:solidFill>
                <a:srgbClr val="5B9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9" name="Freeform 185">
                <a:extLst>
                  <a:ext uri="{FF2B5EF4-FFF2-40B4-BE49-F238E27FC236}">
                    <a16:creationId xmlns:a16="http://schemas.microsoft.com/office/drawing/2014/main" id="{E59B00F7-EEBC-4405-BDF0-A2FA1D6280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90" y="2784"/>
                <a:ext cx="71" cy="71"/>
              </a:xfrm>
              <a:custGeom>
                <a:avLst/>
                <a:gdLst>
                  <a:gd name="T0" fmla="*/ 3 w 71"/>
                  <a:gd name="T1" fmla="*/ 71 h 71"/>
                  <a:gd name="T2" fmla="*/ 71 w 71"/>
                  <a:gd name="T3" fmla="*/ 3 h 71"/>
                  <a:gd name="T4" fmla="*/ 68 w 71"/>
                  <a:gd name="T5" fmla="*/ 0 h 71"/>
                  <a:gd name="T6" fmla="*/ 0 w 71"/>
                  <a:gd name="T7" fmla="*/ 67 h 71"/>
                  <a:gd name="T8" fmla="*/ 3 w 71"/>
                  <a:gd name="T9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" h="71">
                    <a:moveTo>
                      <a:pt x="3" y="71"/>
                    </a:moveTo>
                    <a:lnTo>
                      <a:pt x="71" y="3"/>
                    </a:lnTo>
                    <a:lnTo>
                      <a:pt x="68" y="0"/>
                    </a:lnTo>
                    <a:lnTo>
                      <a:pt x="0" y="67"/>
                    </a:lnTo>
                    <a:lnTo>
                      <a:pt x="3" y="71"/>
                    </a:lnTo>
                    <a:close/>
                  </a:path>
                </a:pathLst>
              </a:custGeom>
              <a:noFill/>
              <a:ln w="4763" cap="rnd">
                <a:solidFill>
                  <a:srgbClr val="5B9BD5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0" name="Freeform 186">
                <a:extLst>
                  <a:ext uri="{FF2B5EF4-FFF2-40B4-BE49-F238E27FC236}">
                    <a16:creationId xmlns:a16="http://schemas.microsoft.com/office/drawing/2014/main" id="{4D9B5AAD-C254-4D19-93E2-E2C63E6FF0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51" y="2775"/>
                <a:ext cx="20" cy="20"/>
              </a:xfrm>
              <a:custGeom>
                <a:avLst/>
                <a:gdLst>
                  <a:gd name="T0" fmla="*/ 13 w 20"/>
                  <a:gd name="T1" fmla="*/ 20 h 20"/>
                  <a:gd name="T2" fmla="*/ 20 w 20"/>
                  <a:gd name="T3" fmla="*/ 0 h 20"/>
                  <a:gd name="T4" fmla="*/ 0 w 20"/>
                  <a:gd name="T5" fmla="*/ 6 h 20"/>
                  <a:gd name="T6" fmla="*/ 13 w 20"/>
                  <a:gd name="T7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0" h="20">
                    <a:moveTo>
                      <a:pt x="13" y="20"/>
                    </a:moveTo>
                    <a:lnTo>
                      <a:pt x="20" y="0"/>
                    </a:lnTo>
                    <a:lnTo>
                      <a:pt x="0" y="6"/>
                    </a:lnTo>
                    <a:lnTo>
                      <a:pt x="13" y="20"/>
                    </a:lnTo>
                  </a:path>
                </a:pathLst>
              </a:custGeom>
              <a:noFill/>
              <a:ln w="4763" cap="rnd">
                <a:solidFill>
                  <a:srgbClr val="5B9BD5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1" name="Freeform 187">
                <a:extLst>
                  <a:ext uri="{FF2B5EF4-FFF2-40B4-BE49-F238E27FC236}">
                    <a16:creationId xmlns:a16="http://schemas.microsoft.com/office/drawing/2014/main" id="{784F56C3-8451-4191-AC80-344BD96A05C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890" y="2773"/>
                <a:ext cx="81" cy="80"/>
              </a:xfrm>
              <a:custGeom>
                <a:avLst/>
                <a:gdLst>
                  <a:gd name="T0" fmla="*/ 3 w 81"/>
                  <a:gd name="T1" fmla="*/ 0 h 80"/>
                  <a:gd name="T2" fmla="*/ 71 w 81"/>
                  <a:gd name="T3" fmla="*/ 68 h 80"/>
                  <a:gd name="T4" fmla="*/ 68 w 81"/>
                  <a:gd name="T5" fmla="*/ 71 h 80"/>
                  <a:gd name="T6" fmla="*/ 0 w 81"/>
                  <a:gd name="T7" fmla="*/ 3 h 80"/>
                  <a:gd name="T8" fmla="*/ 3 w 81"/>
                  <a:gd name="T9" fmla="*/ 0 h 80"/>
                  <a:gd name="T10" fmla="*/ 74 w 81"/>
                  <a:gd name="T11" fmla="*/ 60 h 80"/>
                  <a:gd name="T12" fmla="*/ 81 w 81"/>
                  <a:gd name="T13" fmla="*/ 80 h 80"/>
                  <a:gd name="T14" fmla="*/ 61 w 81"/>
                  <a:gd name="T15" fmla="*/ 74 h 80"/>
                  <a:gd name="T16" fmla="*/ 74 w 81"/>
                  <a:gd name="T17" fmla="*/ 6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1" h="80">
                    <a:moveTo>
                      <a:pt x="3" y="0"/>
                    </a:moveTo>
                    <a:lnTo>
                      <a:pt x="71" y="68"/>
                    </a:lnTo>
                    <a:lnTo>
                      <a:pt x="68" y="71"/>
                    </a:lnTo>
                    <a:lnTo>
                      <a:pt x="0" y="3"/>
                    </a:lnTo>
                    <a:lnTo>
                      <a:pt x="3" y="0"/>
                    </a:lnTo>
                    <a:close/>
                    <a:moveTo>
                      <a:pt x="74" y="60"/>
                    </a:moveTo>
                    <a:lnTo>
                      <a:pt x="81" y="80"/>
                    </a:lnTo>
                    <a:lnTo>
                      <a:pt x="61" y="74"/>
                    </a:lnTo>
                    <a:lnTo>
                      <a:pt x="74" y="60"/>
                    </a:lnTo>
                    <a:close/>
                  </a:path>
                </a:pathLst>
              </a:custGeom>
              <a:solidFill>
                <a:srgbClr val="5B9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2" name="Freeform 188">
                <a:extLst>
                  <a:ext uri="{FF2B5EF4-FFF2-40B4-BE49-F238E27FC236}">
                    <a16:creationId xmlns:a16="http://schemas.microsoft.com/office/drawing/2014/main" id="{727A1FB0-9F65-4741-AD29-9A49AEDCDC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90" y="2773"/>
                <a:ext cx="71" cy="71"/>
              </a:xfrm>
              <a:custGeom>
                <a:avLst/>
                <a:gdLst>
                  <a:gd name="T0" fmla="*/ 3 w 71"/>
                  <a:gd name="T1" fmla="*/ 0 h 71"/>
                  <a:gd name="T2" fmla="*/ 71 w 71"/>
                  <a:gd name="T3" fmla="*/ 68 h 71"/>
                  <a:gd name="T4" fmla="*/ 68 w 71"/>
                  <a:gd name="T5" fmla="*/ 71 h 71"/>
                  <a:gd name="T6" fmla="*/ 0 w 71"/>
                  <a:gd name="T7" fmla="*/ 3 h 71"/>
                  <a:gd name="T8" fmla="*/ 3 w 71"/>
                  <a:gd name="T9" fmla="*/ 0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" h="71">
                    <a:moveTo>
                      <a:pt x="3" y="0"/>
                    </a:moveTo>
                    <a:lnTo>
                      <a:pt x="71" y="68"/>
                    </a:lnTo>
                    <a:lnTo>
                      <a:pt x="68" y="71"/>
                    </a:lnTo>
                    <a:lnTo>
                      <a:pt x="0" y="3"/>
                    </a:lnTo>
                    <a:lnTo>
                      <a:pt x="3" y="0"/>
                    </a:lnTo>
                    <a:close/>
                  </a:path>
                </a:pathLst>
              </a:custGeom>
              <a:noFill/>
              <a:ln w="4763" cap="rnd">
                <a:solidFill>
                  <a:srgbClr val="5B9BD5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3" name="Freeform 189">
                <a:extLst>
                  <a:ext uri="{FF2B5EF4-FFF2-40B4-BE49-F238E27FC236}">
                    <a16:creationId xmlns:a16="http://schemas.microsoft.com/office/drawing/2014/main" id="{E5569AB0-6074-4A35-83CD-5524F5FCB3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51" y="2833"/>
                <a:ext cx="20" cy="20"/>
              </a:xfrm>
              <a:custGeom>
                <a:avLst/>
                <a:gdLst>
                  <a:gd name="T0" fmla="*/ 13 w 20"/>
                  <a:gd name="T1" fmla="*/ 0 h 20"/>
                  <a:gd name="T2" fmla="*/ 20 w 20"/>
                  <a:gd name="T3" fmla="*/ 20 h 20"/>
                  <a:gd name="T4" fmla="*/ 0 w 20"/>
                  <a:gd name="T5" fmla="*/ 14 h 20"/>
                  <a:gd name="T6" fmla="*/ 13 w 20"/>
                  <a:gd name="T7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0" h="20">
                    <a:moveTo>
                      <a:pt x="13" y="0"/>
                    </a:moveTo>
                    <a:lnTo>
                      <a:pt x="20" y="20"/>
                    </a:lnTo>
                    <a:lnTo>
                      <a:pt x="0" y="14"/>
                    </a:lnTo>
                    <a:lnTo>
                      <a:pt x="13" y="0"/>
                    </a:lnTo>
                  </a:path>
                </a:pathLst>
              </a:custGeom>
              <a:noFill/>
              <a:ln w="4763" cap="rnd">
                <a:solidFill>
                  <a:srgbClr val="5B9BD5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4" name="Freeform 190">
                <a:extLst>
                  <a:ext uri="{FF2B5EF4-FFF2-40B4-BE49-F238E27FC236}">
                    <a16:creationId xmlns:a16="http://schemas.microsoft.com/office/drawing/2014/main" id="{FF38D42C-4872-4244-A14C-3B462909617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892" y="2844"/>
                <a:ext cx="79" cy="19"/>
              </a:xfrm>
              <a:custGeom>
                <a:avLst/>
                <a:gdLst>
                  <a:gd name="T0" fmla="*/ 0 w 79"/>
                  <a:gd name="T1" fmla="*/ 7 h 19"/>
                  <a:gd name="T2" fmla="*/ 63 w 79"/>
                  <a:gd name="T3" fmla="*/ 7 h 19"/>
                  <a:gd name="T4" fmla="*/ 63 w 79"/>
                  <a:gd name="T5" fmla="*/ 12 h 19"/>
                  <a:gd name="T6" fmla="*/ 0 w 79"/>
                  <a:gd name="T7" fmla="*/ 12 h 19"/>
                  <a:gd name="T8" fmla="*/ 0 w 79"/>
                  <a:gd name="T9" fmla="*/ 7 h 19"/>
                  <a:gd name="T10" fmla="*/ 60 w 79"/>
                  <a:gd name="T11" fmla="*/ 0 h 19"/>
                  <a:gd name="T12" fmla="*/ 79 w 79"/>
                  <a:gd name="T13" fmla="*/ 9 h 19"/>
                  <a:gd name="T14" fmla="*/ 60 w 79"/>
                  <a:gd name="T15" fmla="*/ 19 h 19"/>
                  <a:gd name="T16" fmla="*/ 60 w 79"/>
                  <a:gd name="T17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9" h="19">
                    <a:moveTo>
                      <a:pt x="0" y="7"/>
                    </a:moveTo>
                    <a:lnTo>
                      <a:pt x="63" y="7"/>
                    </a:lnTo>
                    <a:lnTo>
                      <a:pt x="63" y="12"/>
                    </a:lnTo>
                    <a:lnTo>
                      <a:pt x="0" y="12"/>
                    </a:lnTo>
                    <a:lnTo>
                      <a:pt x="0" y="7"/>
                    </a:lnTo>
                    <a:close/>
                    <a:moveTo>
                      <a:pt x="60" y="0"/>
                    </a:moveTo>
                    <a:lnTo>
                      <a:pt x="79" y="9"/>
                    </a:lnTo>
                    <a:lnTo>
                      <a:pt x="60" y="19"/>
                    </a:lnTo>
                    <a:lnTo>
                      <a:pt x="60" y="0"/>
                    </a:lnTo>
                    <a:close/>
                  </a:path>
                </a:pathLst>
              </a:custGeom>
              <a:solidFill>
                <a:srgbClr val="5B9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5" name="Rectangle 191">
                <a:extLst>
                  <a:ext uri="{FF2B5EF4-FFF2-40B4-BE49-F238E27FC236}">
                    <a16:creationId xmlns:a16="http://schemas.microsoft.com/office/drawing/2014/main" id="{53782B5D-1A14-4D00-98E8-48DC0A5800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92" y="2851"/>
                <a:ext cx="63" cy="5"/>
              </a:xfrm>
              <a:prstGeom prst="rect">
                <a:avLst/>
              </a:prstGeom>
              <a:noFill/>
              <a:ln w="4763" cap="rnd">
                <a:solidFill>
                  <a:srgbClr val="5B9BD5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6" name="Freeform 192">
                <a:extLst>
                  <a:ext uri="{FF2B5EF4-FFF2-40B4-BE49-F238E27FC236}">
                    <a16:creationId xmlns:a16="http://schemas.microsoft.com/office/drawing/2014/main" id="{994C5375-ADF5-4E0C-BB22-C0C15E8907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52" y="2844"/>
                <a:ext cx="19" cy="19"/>
              </a:xfrm>
              <a:custGeom>
                <a:avLst/>
                <a:gdLst>
                  <a:gd name="T0" fmla="*/ 0 w 19"/>
                  <a:gd name="T1" fmla="*/ 0 h 19"/>
                  <a:gd name="T2" fmla="*/ 19 w 19"/>
                  <a:gd name="T3" fmla="*/ 9 h 19"/>
                  <a:gd name="T4" fmla="*/ 0 w 19"/>
                  <a:gd name="T5" fmla="*/ 19 h 19"/>
                  <a:gd name="T6" fmla="*/ 0 w 19"/>
                  <a:gd name="T7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" h="19">
                    <a:moveTo>
                      <a:pt x="0" y="0"/>
                    </a:moveTo>
                    <a:lnTo>
                      <a:pt x="19" y="9"/>
                    </a:lnTo>
                    <a:lnTo>
                      <a:pt x="0" y="19"/>
                    </a:lnTo>
                    <a:lnTo>
                      <a:pt x="0" y="0"/>
                    </a:lnTo>
                  </a:path>
                </a:pathLst>
              </a:custGeom>
              <a:noFill/>
              <a:ln w="4763" cap="rnd">
                <a:solidFill>
                  <a:srgbClr val="5B9BD5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7" name="Freeform 193">
                <a:extLst>
                  <a:ext uri="{FF2B5EF4-FFF2-40B4-BE49-F238E27FC236}">
                    <a16:creationId xmlns:a16="http://schemas.microsoft.com/office/drawing/2014/main" id="{DFFBA410-6583-4CC5-8152-DEE7A3AB4DE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890" y="2853"/>
                <a:ext cx="81" cy="83"/>
              </a:xfrm>
              <a:custGeom>
                <a:avLst/>
                <a:gdLst>
                  <a:gd name="T0" fmla="*/ 3 w 81"/>
                  <a:gd name="T1" fmla="*/ 83 h 83"/>
                  <a:gd name="T2" fmla="*/ 71 w 81"/>
                  <a:gd name="T3" fmla="*/ 13 h 83"/>
                  <a:gd name="T4" fmla="*/ 68 w 81"/>
                  <a:gd name="T5" fmla="*/ 10 h 83"/>
                  <a:gd name="T6" fmla="*/ 0 w 81"/>
                  <a:gd name="T7" fmla="*/ 79 h 83"/>
                  <a:gd name="T8" fmla="*/ 3 w 81"/>
                  <a:gd name="T9" fmla="*/ 83 h 83"/>
                  <a:gd name="T10" fmla="*/ 74 w 81"/>
                  <a:gd name="T11" fmla="*/ 21 h 83"/>
                  <a:gd name="T12" fmla="*/ 81 w 81"/>
                  <a:gd name="T13" fmla="*/ 0 h 83"/>
                  <a:gd name="T14" fmla="*/ 61 w 81"/>
                  <a:gd name="T15" fmla="*/ 7 h 83"/>
                  <a:gd name="T16" fmla="*/ 74 w 81"/>
                  <a:gd name="T17" fmla="*/ 21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1" h="83">
                    <a:moveTo>
                      <a:pt x="3" y="83"/>
                    </a:moveTo>
                    <a:lnTo>
                      <a:pt x="71" y="13"/>
                    </a:lnTo>
                    <a:lnTo>
                      <a:pt x="68" y="10"/>
                    </a:lnTo>
                    <a:lnTo>
                      <a:pt x="0" y="79"/>
                    </a:lnTo>
                    <a:lnTo>
                      <a:pt x="3" y="83"/>
                    </a:lnTo>
                    <a:close/>
                    <a:moveTo>
                      <a:pt x="74" y="21"/>
                    </a:moveTo>
                    <a:lnTo>
                      <a:pt x="81" y="0"/>
                    </a:lnTo>
                    <a:lnTo>
                      <a:pt x="61" y="7"/>
                    </a:lnTo>
                    <a:lnTo>
                      <a:pt x="74" y="21"/>
                    </a:lnTo>
                    <a:close/>
                  </a:path>
                </a:pathLst>
              </a:custGeom>
              <a:solidFill>
                <a:srgbClr val="5B9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8" name="Freeform 194">
                <a:extLst>
                  <a:ext uri="{FF2B5EF4-FFF2-40B4-BE49-F238E27FC236}">
                    <a16:creationId xmlns:a16="http://schemas.microsoft.com/office/drawing/2014/main" id="{B5440EB8-B4AC-41FD-8216-CFDD95C850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90" y="2863"/>
                <a:ext cx="71" cy="73"/>
              </a:xfrm>
              <a:custGeom>
                <a:avLst/>
                <a:gdLst>
                  <a:gd name="T0" fmla="*/ 3 w 71"/>
                  <a:gd name="T1" fmla="*/ 73 h 73"/>
                  <a:gd name="T2" fmla="*/ 71 w 71"/>
                  <a:gd name="T3" fmla="*/ 3 h 73"/>
                  <a:gd name="T4" fmla="*/ 68 w 71"/>
                  <a:gd name="T5" fmla="*/ 0 h 73"/>
                  <a:gd name="T6" fmla="*/ 0 w 71"/>
                  <a:gd name="T7" fmla="*/ 69 h 73"/>
                  <a:gd name="T8" fmla="*/ 3 w 71"/>
                  <a:gd name="T9" fmla="*/ 7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" h="73">
                    <a:moveTo>
                      <a:pt x="3" y="73"/>
                    </a:moveTo>
                    <a:lnTo>
                      <a:pt x="71" y="3"/>
                    </a:lnTo>
                    <a:lnTo>
                      <a:pt x="68" y="0"/>
                    </a:lnTo>
                    <a:lnTo>
                      <a:pt x="0" y="69"/>
                    </a:lnTo>
                    <a:lnTo>
                      <a:pt x="3" y="73"/>
                    </a:lnTo>
                    <a:close/>
                  </a:path>
                </a:pathLst>
              </a:custGeom>
              <a:noFill/>
              <a:ln w="4763" cap="rnd">
                <a:solidFill>
                  <a:srgbClr val="5B9BD5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9" name="Freeform 195">
                <a:extLst>
                  <a:ext uri="{FF2B5EF4-FFF2-40B4-BE49-F238E27FC236}">
                    <a16:creationId xmlns:a16="http://schemas.microsoft.com/office/drawing/2014/main" id="{CA14577F-C93F-4A3A-ACEC-1EFF3D508B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51" y="2853"/>
                <a:ext cx="20" cy="21"/>
              </a:xfrm>
              <a:custGeom>
                <a:avLst/>
                <a:gdLst>
                  <a:gd name="T0" fmla="*/ 13 w 20"/>
                  <a:gd name="T1" fmla="*/ 21 h 21"/>
                  <a:gd name="T2" fmla="*/ 20 w 20"/>
                  <a:gd name="T3" fmla="*/ 0 h 21"/>
                  <a:gd name="T4" fmla="*/ 0 w 20"/>
                  <a:gd name="T5" fmla="*/ 7 h 21"/>
                  <a:gd name="T6" fmla="*/ 13 w 20"/>
                  <a:gd name="T7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0" h="21">
                    <a:moveTo>
                      <a:pt x="13" y="21"/>
                    </a:moveTo>
                    <a:lnTo>
                      <a:pt x="20" y="0"/>
                    </a:lnTo>
                    <a:lnTo>
                      <a:pt x="0" y="7"/>
                    </a:lnTo>
                    <a:lnTo>
                      <a:pt x="13" y="21"/>
                    </a:lnTo>
                  </a:path>
                </a:pathLst>
              </a:custGeom>
              <a:noFill/>
              <a:ln w="4763" cap="rnd">
                <a:solidFill>
                  <a:srgbClr val="5B9BD5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0" name="Freeform 196">
                <a:extLst>
                  <a:ext uri="{FF2B5EF4-FFF2-40B4-BE49-F238E27FC236}">
                    <a16:creationId xmlns:a16="http://schemas.microsoft.com/office/drawing/2014/main" id="{4ADFBFE8-8783-498E-9FC3-7848BEA7F4A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021" y="2612"/>
                <a:ext cx="78" cy="19"/>
              </a:xfrm>
              <a:custGeom>
                <a:avLst/>
                <a:gdLst>
                  <a:gd name="T0" fmla="*/ 0 w 78"/>
                  <a:gd name="T1" fmla="*/ 7 h 19"/>
                  <a:gd name="T2" fmla="*/ 63 w 78"/>
                  <a:gd name="T3" fmla="*/ 7 h 19"/>
                  <a:gd name="T4" fmla="*/ 63 w 78"/>
                  <a:gd name="T5" fmla="*/ 12 h 19"/>
                  <a:gd name="T6" fmla="*/ 0 w 78"/>
                  <a:gd name="T7" fmla="*/ 12 h 19"/>
                  <a:gd name="T8" fmla="*/ 0 w 78"/>
                  <a:gd name="T9" fmla="*/ 7 h 19"/>
                  <a:gd name="T10" fmla="*/ 60 w 78"/>
                  <a:gd name="T11" fmla="*/ 0 h 19"/>
                  <a:gd name="T12" fmla="*/ 78 w 78"/>
                  <a:gd name="T13" fmla="*/ 9 h 19"/>
                  <a:gd name="T14" fmla="*/ 60 w 78"/>
                  <a:gd name="T15" fmla="*/ 19 h 19"/>
                  <a:gd name="T16" fmla="*/ 60 w 78"/>
                  <a:gd name="T17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8" h="19">
                    <a:moveTo>
                      <a:pt x="0" y="7"/>
                    </a:moveTo>
                    <a:lnTo>
                      <a:pt x="63" y="7"/>
                    </a:lnTo>
                    <a:lnTo>
                      <a:pt x="63" y="12"/>
                    </a:lnTo>
                    <a:lnTo>
                      <a:pt x="0" y="12"/>
                    </a:lnTo>
                    <a:lnTo>
                      <a:pt x="0" y="7"/>
                    </a:lnTo>
                    <a:close/>
                    <a:moveTo>
                      <a:pt x="60" y="0"/>
                    </a:moveTo>
                    <a:lnTo>
                      <a:pt x="78" y="9"/>
                    </a:lnTo>
                    <a:lnTo>
                      <a:pt x="60" y="19"/>
                    </a:lnTo>
                    <a:lnTo>
                      <a:pt x="60" y="0"/>
                    </a:lnTo>
                    <a:close/>
                  </a:path>
                </a:pathLst>
              </a:custGeom>
              <a:solidFill>
                <a:srgbClr val="5B9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1" name="Rectangle 197">
                <a:extLst>
                  <a:ext uri="{FF2B5EF4-FFF2-40B4-BE49-F238E27FC236}">
                    <a16:creationId xmlns:a16="http://schemas.microsoft.com/office/drawing/2014/main" id="{D36C6CAA-F855-40EE-BD6A-92751B001F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21" y="2619"/>
                <a:ext cx="63" cy="5"/>
              </a:xfrm>
              <a:prstGeom prst="rect">
                <a:avLst/>
              </a:prstGeom>
              <a:noFill/>
              <a:ln w="4763" cap="rnd">
                <a:solidFill>
                  <a:srgbClr val="5B9BD5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2" name="Freeform 198">
                <a:extLst>
                  <a:ext uri="{FF2B5EF4-FFF2-40B4-BE49-F238E27FC236}">
                    <a16:creationId xmlns:a16="http://schemas.microsoft.com/office/drawing/2014/main" id="{4A13324C-5D7D-4696-B1E1-B51376FA3A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81" y="2612"/>
                <a:ext cx="18" cy="19"/>
              </a:xfrm>
              <a:custGeom>
                <a:avLst/>
                <a:gdLst>
                  <a:gd name="T0" fmla="*/ 0 w 18"/>
                  <a:gd name="T1" fmla="*/ 0 h 19"/>
                  <a:gd name="T2" fmla="*/ 18 w 18"/>
                  <a:gd name="T3" fmla="*/ 9 h 19"/>
                  <a:gd name="T4" fmla="*/ 0 w 18"/>
                  <a:gd name="T5" fmla="*/ 19 h 19"/>
                  <a:gd name="T6" fmla="*/ 0 w 18"/>
                  <a:gd name="T7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8" h="19">
                    <a:moveTo>
                      <a:pt x="0" y="0"/>
                    </a:moveTo>
                    <a:lnTo>
                      <a:pt x="18" y="9"/>
                    </a:lnTo>
                    <a:lnTo>
                      <a:pt x="0" y="19"/>
                    </a:lnTo>
                    <a:lnTo>
                      <a:pt x="0" y="0"/>
                    </a:lnTo>
                  </a:path>
                </a:pathLst>
              </a:custGeom>
              <a:noFill/>
              <a:ln w="4763" cap="rnd">
                <a:solidFill>
                  <a:srgbClr val="5B9BD5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3" name="Freeform 199">
                <a:extLst>
                  <a:ext uri="{FF2B5EF4-FFF2-40B4-BE49-F238E27FC236}">
                    <a16:creationId xmlns:a16="http://schemas.microsoft.com/office/drawing/2014/main" id="{60E6773B-9000-43D9-82E1-DCAF8B91C68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021" y="2689"/>
                <a:ext cx="78" cy="19"/>
              </a:xfrm>
              <a:custGeom>
                <a:avLst/>
                <a:gdLst>
                  <a:gd name="T0" fmla="*/ 0 w 78"/>
                  <a:gd name="T1" fmla="*/ 7 h 19"/>
                  <a:gd name="T2" fmla="*/ 63 w 78"/>
                  <a:gd name="T3" fmla="*/ 7 h 19"/>
                  <a:gd name="T4" fmla="*/ 63 w 78"/>
                  <a:gd name="T5" fmla="*/ 12 h 19"/>
                  <a:gd name="T6" fmla="*/ 0 w 78"/>
                  <a:gd name="T7" fmla="*/ 12 h 19"/>
                  <a:gd name="T8" fmla="*/ 0 w 78"/>
                  <a:gd name="T9" fmla="*/ 7 h 19"/>
                  <a:gd name="T10" fmla="*/ 60 w 78"/>
                  <a:gd name="T11" fmla="*/ 0 h 19"/>
                  <a:gd name="T12" fmla="*/ 78 w 78"/>
                  <a:gd name="T13" fmla="*/ 10 h 19"/>
                  <a:gd name="T14" fmla="*/ 60 w 78"/>
                  <a:gd name="T15" fmla="*/ 19 h 19"/>
                  <a:gd name="T16" fmla="*/ 60 w 78"/>
                  <a:gd name="T17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8" h="19">
                    <a:moveTo>
                      <a:pt x="0" y="7"/>
                    </a:moveTo>
                    <a:lnTo>
                      <a:pt x="63" y="7"/>
                    </a:lnTo>
                    <a:lnTo>
                      <a:pt x="63" y="12"/>
                    </a:lnTo>
                    <a:lnTo>
                      <a:pt x="0" y="12"/>
                    </a:lnTo>
                    <a:lnTo>
                      <a:pt x="0" y="7"/>
                    </a:lnTo>
                    <a:close/>
                    <a:moveTo>
                      <a:pt x="60" y="0"/>
                    </a:moveTo>
                    <a:lnTo>
                      <a:pt x="78" y="10"/>
                    </a:lnTo>
                    <a:lnTo>
                      <a:pt x="60" y="19"/>
                    </a:lnTo>
                    <a:lnTo>
                      <a:pt x="60" y="0"/>
                    </a:lnTo>
                    <a:close/>
                  </a:path>
                </a:pathLst>
              </a:custGeom>
              <a:solidFill>
                <a:srgbClr val="5B9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4" name="Rectangle 200">
                <a:extLst>
                  <a:ext uri="{FF2B5EF4-FFF2-40B4-BE49-F238E27FC236}">
                    <a16:creationId xmlns:a16="http://schemas.microsoft.com/office/drawing/2014/main" id="{70D6F3F8-85DE-4F6E-B1D1-F66A87D8B2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21" y="2696"/>
                <a:ext cx="63" cy="5"/>
              </a:xfrm>
              <a:prstGeom prst="rect">
                <a:avLst/>
              </a:prstGeom>
              <a:noFill/>
              <a:ln w="4763" cap="rnd">
                <a:solidFill>
                  <a:srgbClr val="5B9BD5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5" name="Freeform 201">
                <a:extLst>
                  <a:ext uri="{FF2B5EF4-FFF2-40B4-BE49-F238E27FC236}">
                    <a16:creationId xmlns:a16="http://schemas.microsoft.com/office/drawing/2014/main" id="{E66BFCC4-880F-467C-90BE-E347C15F95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81" y="2689"/>
                <a:ext cx="18" cy="19"/>
              </a:xfrm>
              <a:custGeom>
                <a:avLst/>
                <a:gdLst>
                  <a:gd name="T0" fmla="*/ 0 w 18"/>
                  <a:gd name="T1" fmla="*/ 0 h 19"/>
                  <a:gd name="T2" fmla="*/ 18 w 18"/>
                  <a:gd name="T3" fmla="*/ 10 h 19"/>
                  <a:gd name="T4" fmla="*/ 0 w 18"/>
                  <a:gd name="T5" fmla="*/ 19 h 19"/>
                  <a:gd name="T6" fmla="*/ 0 w 18"/>
                  <a:gd name="T7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8" h="19">
                    <a:moveTo>
                      <a:pt x="0" y="0"/>
                    </a:moveTo>
                    <a:lnTo>
                      <a:pt x="18" y="10"/>
                    </a:lnTo>
                    <a:lnTo>
                      <a:pt x="0" y="19"/>
                    </a:lnTo>
                    <a:lnTo>
                      <a:pt x="0" y="0"/>
                    </a:lnTo>
                  </a:path>
                </a:pathLst>
              </a:custGeom>
              <a:noFill/>
              <a:ln w="4763" cap="rnd">
                <a:solidFill>
                  <a:srgbClr val="5B9BD5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6" name="Freeform 202">
                <a:extLst>
                  <a:ext uri="{FF2B5EF4-FFF2-40B4-BE49-F238E27FC236}">
                    <a16:creationId xmlns:a16="http://schemas.microsoft.com/office/drawing/2014/main" id="{1834ACAC-31AA-49A0-80D6-EE171FA02C9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021" y="2765"/>
                <a:ext cx="78" cy="19"/>
              </a:xfrm>
              <a:custGeom>
                <a:avLst/>
                <a:gdLst>
                  <a:gd name="T0" fmla="*/ 0 w 78"/>
                  <a:gd name="T1" fmla="*/ 7 h 19"/>
                  <a:gd name="T2" fmla="*/ 63 w 78"/>
                  <a:gd name="T3" fmla="*/ 7 h 19"/>
                  <a:gd name="T4" fmla="*/ 63 w 78"/>
                  <a:gd name="T5" fmla="*/ 12 h 19"/>
                  <a:gd name="T6" fmla="*/ 0 w 78"/>
                  <a:gd name="T7" fmla="*/ 12 h 19"/>
                  <a:gd name="T8" fmla="*/ 0 w 78"/>
                  <a:gd name="T9" fmla="*/ 7 h 19"/>
                  <a:gd name="T10" fmla="*/ 60 w 78"/>
                  <a:gd name="T11" fmla="*/ 0 h 19"/>
                  <a:gd name="T12" fmla="*/ 78 w 78"/>
                  <a:gd name="T13" fmla="*/ 10 h 19"/>
                  <a:gd name="T14" fmla="*/ 60 w 78"/>
                  <a:gd name="T15" fmla="*/ 19 h 19"/>
                  <a:gd name="T16" fmla="*/ 60 w 78"/>
                  <a:gd name="T17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8" h="19">
                    <a:moveTo>
                      <a:pt x="0" y="7"/>
                    </a:moveTo>
                    <a:lnTo>
                      <a:pt x="63" y="7"/>
                    </a:lnTo>
                    <a:lnTo>
                      <a:pt x="63" y="12"/>
                    </a:lnTo>
                    <a:lnTo>
                      <a:pt x="0" y="12"/>
                    </a:lnTo>
                    <a:lnTo>
                      <a:pt x="0" y="7"/>
                    </a:lnTo>
                    <a:close/>
                    <a:moveTo>
                      <a:pt x="60" y="0"/>
                    </a:moveTo>
                    <a:lnTo>
                      <a:pt x="78" y="10"/>
                    </a:lnTo>
                    <a:lnTo>
                      <a:pt x="60" y="19"/>
                    </a:lnTo>
                    <a:lnTo>
                      <a:pt x="60" y="0"/>
                    </a:lnTo>
                    <a:close/>
                  </a:path>
                </a:pathLst>
              </a:custGeom>
              <a:solidFill>
                <a:srgbClr val="5B9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7" name="Rectangle 203">
                <a:extLst>
                  <a:ext uri="{FF2B5EF4-FFF2-40B4-BE49-F238E27FC236}">
                    <a16:creationId xmlns:a16="http://schemas.microsoft.com/office/drawing/2014/main" id="{BB8FB952-CB9E-40A0-BAA1-859B6F06EC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21" y="2772"/>
                <a:ext cx="63" cy="5"/>
              </a:xfrm>
              <a:prstGeom prst="rect">
                <a:avLst/>
              </a:prstGeom>
              <a:noFill/>
              <a:ln w="4763" cap="rnd">
                <a:solidFill>
                  <a:srgbClr val="5B9BD5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8" name="Freeform 204">
                <a:extLst>
                  <a:ext uri="{FF2B5EF4-FFF2-40B4-BE49-F238E27FC236}">
                    <a16:creationId xmlns:a16="http://schemas.microsoft.com/office/drawing/2014/main" id="{09AB7719-8757-4A9C-A8AE-C90F5F8A5A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81" y="2765"/>
                <a:ext cx="18" cy="19"/>
              </a:xfrm>
              <a:custGeom>
                <a:avLst/>
                <a:gdLst>
                  <a:gd name="T0" fmla="*/ 0 w 18"/>
                  <a:gd name="T1" fmla="*/ 0 h 19"/>
                  <a:gd name="T2" fmla="*/ 18 w 18"/>
                  <a:gd name="T3" fmla="*/ 10 h 19"/>
                  <a:gd name="T4" fmla="*/ 0 w 18"/>
                  <a:gd name="T5" fmla="*/ 19 h 19"/>
                  <a:gd name="T6" fmla="*/ 0 w 18"/>
                  <a:gd name="T7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8" h="19">
                    <a:moveTo>
                      <a:pt x="0" y="0"/>
                    </a:moveTo>
                    <a:lnTo>
                      <a:pt x="18" y="10"/>
                    </a:lnTo>
                    <a:lnTo>
                      <a:pt x="0" y="19"/>
                    </a:lnTo>
                    <a:lnTo>
                      <a:pt x="0" y="0"/>
                    </a:lnTo>
                  </a:path>
                </a:pathLst>
              </a:custGeom>
              <a:noFill/>
              <a:ln w="4763" cap="rnd">
                <a:solidFill>
                  <a:srgbClr val="5B9BD5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21" name="Freeform 206">
              <a:extLst>
                <a:ext uri="{FF2B5EF4-FFF2-40B4-BE49-F238E27FC236}">
                  <a16:creationId xmlns:a16="http://schemas.microsoft.com/office/drawing/2014/main" id="{4A34CFDF-F537-4372-9DB0-302B47EA7A0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01230" y="4733215"/>
              <a:ext cx="128199" cy="32717"/>
            </a:xfrm>
            <a:custGeom>
              <a:avLst/>
              <a:gdLst>
                <a:gd name="T0" fmla="*/ 0 w 78"/>
                <a:gd name="T1" fmla="*/ 7 h 19"/>
                <a:gd name="T2" fmla="*/ 63 w 78"/>
                <a:gd name="T3" fmla="*/ 7 h 19"/>
                <a:gd name="T4" fmla="*/ 63 w 78"/>
                <a:gd name="T5" fmla="*/ 12 h 19"/>
                <a:gd name="T6" fmla="*/ 0 w 78"/>
                <a:gd name="T7" fmla="*/ 12 h 19"/>
                <a:gd name="T8" fmla="*/ 0 w 78"/>
                <a:gd name="T9" fmla="*/ 7 h 19"/>
                <a:gd name="T10" fmla="*/ 60 w 78"/>
                <a:gd name="T11" fmla="*/ 0 h 19"/>
                <a:gd name="T12" fmla="*/ 78 w 78"/>
                <a:gd name="T13" fmla="*/ 9 h 19"/>
                <a:gd name="T14" fmla="*/ 60 w 78"/>
                <a:gd name="T15" fmla="*/ 19 h 19"/>
                <a:gd name="T16" fmla="*/ 60 w 78"/>
                <a:gd name="T17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8" h="19">
                  <a:moveTo>
                    <a:pt x="0" y="7"/>
                  </a:moveTo>
                  <a:lnTo>
                    <a:pt x="63" y="7"/>
                  </a:lnTo>
                  <a:lnTo>
                    <a:pt x="63" y="12"/>
                  </a:lnTo>
                  <a:lnTo>
                    <a:pt x="0" y="12"/>
                  </a:lnTo>
                  <a:lnTo>
                    <a:pt x="0" y="7"/>
                  </a:lnTo>
                  <a:close/>
                  <a:moveTo>
                    <a:pt x="60" y="0"/>
                  </a:moveTo>
                  <a:lnTo>
                    <a:pt x="78" y="9"/>
                  </a:lnTo>
                  <a:lnTo>
                    <a:pt x="60" y="19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5B9B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Rectangle 207">
              <a:extLst>
                <a:ext uri="{FF2B5EF4-FFF2-40B4-BE49-F238E27FC236}">
                  <a16:creationId xmlns:a16="http://schemas.microsoft.com/office/drawing/2014/main" id="{889C8CC4-3B30-4597-BB0F-9F6B1FDD36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1230" y="4745269"/>
              <a:ext cx="103545" cy="8610"/>
            </a:xfrm>
            <a:prstGeom prst="rect">
              <a:avLst/>
            </a:prstGeom>
            <a:noFill/>
            <a:ln w="4763" cap="rnd">
              <a:solidFill>
                <a:srgbClr val="5B9BD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208">
              <a:extLst>
                <a:ext uri="{FF2B5EF4-FFF2-40B4-BE49-F238E27FC236}">
                  <a16:creationId xmlns:a16="http://schemas.microsoft.com/office/drawing/2014/main" id="{11DD58BA-B48E-4A08-9CC7-BCCCB2DA2331}"/>
                </a:ext>
              </a:extLst>
            </p:cNvPr>
            <p:cNvSpPr>
              <a:spLocks/>
            </p:cNvSpPr>
            <p:nvPr/>
          </p:nvSpPr>
          <p:spPr bwMode="auto">
            <a:xfrm>
              <a:off x="5199844" y="4733215"/>
              <a:ext cx="29584" cy="32717"/>
            </a:xfrm>
            <a:custGeom>
              <a:avLst/>
              <a:gdLst>
                <a:gd name="T0" fmla="*/ 0 w 18"/>
                <a:gd name="T1" fmla="*/ 0 h 19"/>
                <a:gd name="T2" fmla="*/ 18 w 18"/>
                <a:gd name="T3" fmla="*/ 9 h 19"/>
                <a:gd name="T4" fmla="*/ 0 w 18"/>
                <a:gd name="T5" fmla="*/ 19 h 19"/>
                <a:gd name="T6" fmla="*/ 0 w 18"/>
                <a:gd name="T7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9">
                  <a:moveTo>
                    <a:pt x="0" y="0"/>
                  </a:moveTo>
                  <a:lnTo>
                    <a:pt x="18" y="9"/>
                  </a:lnTo>
                  <a:lnTo>
                    <a:pt x="0" y="19"/>
                  </a:ln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5B9BD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209">
              <a:extLst>
                <a:ext uri="{FF2B5EF4-FFF2-40B4-BE49-F238E27FC236}">
                  <a16:creationId xmlns:a16="http://schemas.microsoft.com/office/drawing/2014/main" id="{8FE9E8EE-89D2-47C8-A7A7-079FC826E8E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09964" y="4347502"/>
              <a:ext cx="131486" cy="132589"/>
            </a:xfrm>
            <a:custGeom>
              <a:avLst/>
              <a:gdLst>
                <a:gd name="T0" fmla="*/ 3 w 80"/>
                <a:gd name="T1" fmla="*/ 0 h 77"/>
                <a:gd name="T2" fmla="*/ 71 w 80"/>
                <a:gd name="T3" fmla="*/ 65 h 77"/>
                <a:gd name="T4" fmla="*/ 67 w 80"/>
                <a:gd name="T5" fmla="*/ 68 h 77"/>
                <a:gd name="T6" fmla="*/ 0 w 80"/>
                <a:gd name="T7" fmla="*/ 3 h 77"/>
                <a:gd name="T8" fmla="*/ 3 w 80"/>
                <a:gd name="T9" fmla="*/ 0 h 77"/>
                <a:gd name="T10" fmla="*/ 73 w 80"/>
                <a:gd name="T11" fmla="*/ 58 h 77"/>
                <a:gd name="T12" fmla="*/ 80 w 80"/>
                <a:gd name="T13" fmla="*/ 77 h 77"/>
                <a:gd name="T14" fmla="*/ 61 w 80"/>
                <a:gd name="T15" fmla="*/ 72 h 77"/>
                <a:gd name="T16" fmla="*/ 73 w 80"/>
                <a:gd name="T17" fmla="*/ 58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0" h="77">
                  <a:moveTo>
                    <a:pt x="3" y="0"/>
                  </a:moveTo>
                  <a:lnTo>
                    <a:pt x="71" y="65"/>
                  </a:lnTo>
                  <a:lnTo>
                    <a:pt x="67" y="68"/>
                  </a:lnTo>
                  <a:lnTo>
                    <a:pt x="0" y="3"/>
                  </a:lnTo>
                  <a:lnTo>
                    <a:pt x="3" y="0"/>
                  </a:lnTo>
                  <a:close/>
                  <a:moveTo>
                    <a:pt x="73" y="58"/>
                  </a:moveTo>
                  <a:lnTo>
                    <a:pt x="80" y="77"/>
                  </a:lnTo>
                  <a:lnTo>
                    <a:pt x="61" y="72"/>
                  </a:lnTo>
                  <a:lnTo>
                    <a:pt x="73" y="58"/>
                  </a:lnTo>
                  <a:close/>
                </a:path>
              </a:pathLst>
            </a:custGeom>
            <a:solidFill>
              <a:srgbClr val="5B9B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210">
              <a:extLst>
                <a:ext uri="{FF2B5EF4-FFF2-40B4-BE49-F238E27FC236}">
                  <a16:creationId xmlns:a16="http://schemas.microsoft.com/office/drawing/2014/main" id="{A4BB7C2C-A28E-4BEF-A174-5C30C03143F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9964" y="4347502"/>
              <a:ext cx="116694" cy="117092"/>
            </a:xfrm>
            <a:custGeom>
              <a:avLst/>
              <a:gdLst>
                <a:gd name="T0" fmla="*/ 3 w 71"/>
                <a:gd name="T1" fmla="*/ 0 h 68"/>
                <a:gd name="T2" fmla="*/ 71 w 71"/>
                <a:gd name="T3" fmla="*/ 65 h 68"/>
                <a:gd name="T4" fmla="*/ 67 w 71"/>
                <a:gd name="T5" fmla="*/ 68 h 68"/>
                <a:gd name="T6" fmla="*/ 0 w 71"/>
                <a:gd name="T7" fmla="*/ 3 h 68"/>
                <a:gd name="T8" fmla="*/ 3 w 71"/>
                <a:gd name="T9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" h="68">
                  <a:moveTo>
                    <a:pt x="3" y="0"/>
                  </a:moveTo>
                  <a:lnTo>
                    <a:pt x="71" y="65"/>
                  </a:lnTo>
                  <a:lnTo>
                    <a:pt x="67" y="68"/>
                  </a:lnTo>
                  <a:lnTo>
                    <a:pt x="0" y="3"/>
                  </a:lnTo>
                  <a:lnTo>
                    <a:pt x="3" y="0"/>
                  </a:lnTo>
                  <a:close/>
                </a:path>
              </a:pathLst>
            </a:custGeom>
            <a:noFill/>
            <a:ln w="4763" cap="rnd">
              <a:solidFill>
                <a:srgbClr val="5B9BD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211">
              <a:extLst>
                <a:ext uri="{FF2B5EF4-FFF2-40B4-BE49-F238E27FC236}">
                  <a16:creationId xmlns:a16="http://schemas.microsoft.com/office/drawing/2014/main" id="{E79D0B99-C9D9-4CDB-A857-7C3AA9524073}"/>
                </a:ext>
              </a:extLst>
            </p:cNvPr>
            <p:cNvSpPr>
              <a:spLocks/>
            </p:cNvSpPr>
            <p:nvPr/>
          </p:nvSpPr>
          <p:spPr bwMode="auto">
            <a:xfrm>
              <a:off x="5410222" y="4447374"/>
              <a:ext cx="31228" cy="32717"/>
            </a:xfrm>
            <a:custGeom>
              <a:avLst/>
              <a:gdLst>
                <a:gd name="T0" fmla="*/ 12 w 19"/>
                <a:gd name="T1" fmla="*/ 0 h 19"/>
                <a:gd name="T2" fmla="*/ 19 w 19"/>
                <a:gd name="T3" fmla="*/ 19 h 19"/>
                <a:gd name="T4" fmla="*/ 0 w 19"/>
                <a:gd name="T5" fmla="*/ 14 h 19"/>
                <a:gd name="T6" fmla="*/ 12 w 19"/>
                <a:gd name="T7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9">
                  <a:moveTo>
                    <a:pt x="12" y="0"/>
                  </a:moveTo>
                  <a:lnTo>
                    <a:pt x="19" y="19"/>
                  </a:lnTo>
                  <a:lnTo>
                    <a:pt x="0" y="14"/>
                  </a:lnTo>
                  <a:lnTo>
                    <a:pt x="12" y="0"/>
                  </a:lnTo>
                </a:path>
              </a:pathLst>
            </a:custGeom>
            <a:noFill/>
            <a:ln w="4763" cap="rnd">
              <a:solidFill>
                <a:srgbClr val="5B9BD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212">
              <a:extLst>
                <a:ext uri="{FF2B5EF4-FFF2-40B4-BE49-F238E27FC236}">
                  <a16:creationId xmlns:a16="http://schemas.microsoft.com/office/drawing/2014/main" id="{8DF39231-11FE-4877-B582-57A3D4D878A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11607" y="4464593"/>
              <a:ext cx="129842" cy="32717"/>
            </a:xfrm>
            <a:custGeom>
              <a:avLst/>
              <a:gdLst>
                <a:gd name="T0" fmla="*/ 0 w 79"/>
                <a:gd name="T1" fmla="*/ 13 h 19"/>
                <a:gd name="T2" fmla="*/ 64 w 79"/>
                <a:gd name="T3" fmla="*/ 12 h 19"/>
                <a:gd name="T4" fmla="*/ 64 w 79"/>
                <a:gd name="T5" fmla="*/ 7 h 19"/>
                <a:gd name="T6" fmla="*/ 0 w 79"/>
                <a:gd name="T7" fmla="*/ 8 h 19"/>
                <a:gd name="T8" fmla="*/ 0 w 79"/>
                <a:gd name="T9" fmla="*/ 13 h 19"/>
                <a:gd name="T10" fmla="*/ 61 w 79"/>
                <a:gd name="T11" fmla="*/ 19 h 19"/>
                <a:gd name="T12" fmla="*/ 79 w 79"/>
                <a:gd name="T13" fmla="*/ 9 h 19"/>
                <a:gd name="T14" fmla="*/ 61 w 79"/>
                <a:gd name="T15" fmla="*/ 0 h 19"/>
                <a:gd name="T16" fmla="*/ 61 w 79"/>
                <a:gd name="T17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9" h="19">
                  <a:moveTo>
                    <a:pt x="0" y="13"/>
                  </a:moveTo>
                  <a:lnTo>
                    <a:pt x="64" y="12"/>
                  </a:lnTo>
                  <a:lnTo>
                    <a:pt x="64" y="7"/>
                  </a:lnTo>
                  <a:lnTo>
                    <a:pt x="0" y="8"/>
                  </a:lnTo>
                  <a:lnTo>
                    <a:pt x="0" y="13"/>
                  </a:lnTo>
                  <a:close/>
                  <a:moveTo>
                    <a:pt x="61" y="19"/>
                  </a:moveTo>
                  <a:lnTo>
                    <a:pt x="79" y="9"/>
                  </a:lnTo>
                  <a:lnTo>
                    <a:pt x="61" y="0"/>
                  </a:lnTo>
                  <a:lnTo>
                    <a:pt x="61" y="19"/>
                  </a:lnTo>
                  <a:close/>
                </a:path>
              </a:pathLst>
            </a:custGeom>
            <a:solidFill>
              <a:srgbClr val="5B9B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213">
              <a:extLst>
                <a:ext uri="{FF2B5EF4-FFF2-40B4-BE49-F238E27FC236}">
                  <a16:creationId xmlns:a16="http://schemas.microsoft.com/office/drawing/2014/main" id="{E73B9282-CD5E-4D02-8F1C-9C1D468B79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1607" y="4476647"/>
              <a:ext cx="105189" cy="10332"/>
            </a:xfrm>
            <a:custGeom>
              <a:avLst/>
              <a:gdLst>
                <a:gd name="T0" fmla="*/ 0 w 64"/>
                <a:gd name="T1" fmla="*/ 6 h 6"/>
                <a:gd name="T2" fmla="*/ 64 w 64"/>
                <a:gd name="T3" fmla="*/ 5 h 6"/>
                <a:gd name="T4" fmla="*/ 64 w 64"/>
                <a:gd name="T5" fmla="*/ 0 h 6"/>
                <a:gd name="T6" fmla="*/ 0 w 64"/>
                <a:gd name="T7" fmla="*/ 1 h 6"/>
                <a:gd name="T8" fmla="*/ 0 w 64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6">
                  <a:moveTo>
                    <a:pt x="0" y="6"/>
                  </a:moveTo>
                  <a:lnTo>
                    <a:pt x="64" y="5"/>
                  </a:lnTo>
                  <a:lnTo>
                    <a:pt x="64" y="0"/>
                  </a:lnTo>
                  <a:lnTo>
                    <a:pt x="0" y="1"/>
                  </a:lnTo>
                  <a:lnTo>
                    <a:pt x="0" y="6"/>
                  </a:lnTo>
                  <a:close/>
                </a:path>
              </a:pathLst>
            </a:custGeom>
            <a:noFill/>
            <a:ln w="4763" cap="rnd">
              <a:solidFill>
                <a:srgbClr val="5B9BD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214">
              <a:extLst>
                <a:ext uri="{FF2B5EF4-FFF2-40B4-BE49-F238E27FC236}">
                  <a16:creationId xmlns:a16="http://schemas.microsoft.com/office/drawing/2014/main" id="{ED371809-8115-46B7-9087-95E6D5389E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411865" y="4464593"/>
              <a:ext cx="29584" cy="32717"/>
            </a:xfrm>
            <a:custGeom>
              <a:avLst/>
              <a:gdLst>
                <a:gd name="T0" fmla="*/ 0 w 18"/>
                <a:gd name="T1" fmla="*/ 19 h 19"/>
                <a:gd name="T2" fmla="*/ 18 w 18"/>
                <a:gd name="T3" fmla="*/ 9 h 19"/>
                <a:gd name="T4" fmla="*/ 0 w 18"/>
                <a:gd name="T5" fmla="*/ 0 h 19"/>
                <a:gd name="T6" fmla="*/ 0 w 18"/>
                <a:gd name="T7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9">
                  <a:moveTo>
                    <a:pt x="0" y="19"/>
                  </a:moveTo>
                  <a:lnTo>
                    <a:pt x="18" y="9"/>
                  </a:lnTo>
                  <a:lnTo>
                    <a:pt x="0" y="0"/>
                  </a:lnTo>
                  <a:lnTo>
                    <a:pt x="0" y="19"/>
                  </a:lnTo>
                </a:path>
              </a:pathLst>
            </a:custGeom>
            <a:noFill/>
            <a:ln w="4763" cap="rnd">
              <a:solidFill>
                <a:srgbClr val="5B9BD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215">
              <a:extLst>
                <a:ext uri="{FF2B5EF4-FFF2-40B4-BE49-F238E27FC236}">
                  <a16:creationId xmlns:a16="http://schemas.microsoft.com/office/drawing/2014/main" id="{E175BC15-91C1-48E8-9930-100FE0FD83A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11607" y="4597182"/>
              <a:ext cx="129842" cy="32717"/>
            </a:xfrm>
            <a:custGeom>
              <a:avLst/>
              <a:gdLst>
                <a:gd name="T0" fmla="*/ 0 w 79"/>
                <a:gd name="T1" fmla="*/ 7 h 19"/>
                <a:gd name="T2" fmla="*/ 64 w 79"/>
                <a:gd name="T3" fmla="*/ 7 h 19"/>
                <a:gd name="T4" fmla="*/ 64 w 79"/>
                <a:gd name="T5" fmla="*/ 12 h 19"/>
                <a:gd name="T6" fmla="*/ 0 w 79"/>
                <a:gd name="T7" fmla="*/ 12 h 19"/>
                <a:gd name="T8" fmla="*/ 0 w 79"/>
                <a:gd name="T9" fmla="*/ 7 h 19"/>
                <a:gd name="T10" fmla="*/ 61 w 79"/>
                <a:gd name="T11" fmla="*/ 0 h 19"/>
                <a:gd name="T12" fmla="*/ 79 w 79"/>
                <a:gd name="T13" fmla="*/ 10 h 19"/>
                <a:gd name="T14" fmla="*/ 61 w 79"/>
                <a:gd name="T15" fmla="*/ 19 h 19"/>
                <a:gd name="T16" fmla="*/ 61 w 79"/>
                <a:gd name="T17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9" h="19">
                  <a:moveTo>
                    <a:pt x="0" y="7"/>
                  </a:moveTo>
                  <a:lnTo>
                    <a:pt x="64" y="7"/>
                  </a:lnTo>
                  <a:lnTo>
                    <a:pt x="64" y="12"/>
                  </a:lnTo>
                  <a:lnTo>
                    <a:pt x="0" y="12"/>
                  </a:lnTo>
                  <a:lnTo>
                    <a:pt x="0" y="7"/>
                  </a:lnTo>
                  <a:close/>
                  <a:moveTo>
                    <a:pt x="61" y="0"/>
                  </a:moveTo>
                  <a:lnTo>
                    <a:pt x="79" y="10"/>
                  </a:lnTo>
                  <a:lnTo>
                    <a:pt x="61" y="19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5B9B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Rectangle 216">
              <a:extLst>
                <a:ext uri="{FF2B5EF4-FFF2-40B4-BE49-F238E27FC236}">
                  <a16:creationId xmlns:a16="http://schemas.microsoft.com/office/drawing/2014/main" id="{B1A0A656-3536-4105-B7F6-231F8DFECD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11607" y="4609236"/>
              <a:ext cx="105189" cy="8610"/>
            </a:xfrm>
            <a:prstGeom prst="rect">
              <a:avLst/>
            </a:prstGeom>
            <a:noFill/>
            <a:ln w="4763" cap="rnd">
              <a:solidFill>
                <a:srgbClr val="5B9BD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217">
              <a:extLst>
                <a:ext uri="{FF2B5EF4-FFF2-40B4-BE49-F238E27FC236}">
                  <a16:creationId xmlns:a16="http://schemas.microsoft.com/office/drawing/2014/main" id="{04DC6E23-2001-4814-AAAF-5CC2F1D7530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11865" y="4597182"/>
              <a:ext cx="29584" cy="32717"/>
            </a:xfrm>
            <a:custGeom>
              <a:avLst/>
              <a:gdLst>
                <a:gd name="T0" fmla="*/ 0 w 18"/>
                <a:gd name="T1" fmla="*/ 0 h 19"/>
                <a:gd name="T2" fmla="*/ 18 w 18"/>
                <a:gd name="T3" fmla="*/ 10 h 19"/>
                <a:gd name="T4" fmla="*/ 0 w 18"/>
                <a:gd name="T5" fmla="*/ 19 h 19"/>
                <a:gd name="T6" fmla="*/ 0 w 18"/>
                <a:gd name="T7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9">
                  <a:moveTo>
                    <a:pt x="0" y="0"/>
                  </a:moveTo>
                  <a:lnTo>
                    <a:pt x="18" y="10"/>
                  </a:lnTo>
                  <a:lnTo>
                    <a:pt x="0" y="19"/>
                  </a:ln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5B9BD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218">
              <a:extLst>
                <a:ext uri="{FF2B5EF4-FFF2-40B4-BE49-F238E27FC236}">
                  <a16:creationId xmlns:a16="http://schemas.microsoft.com/office/drawing/2014/main" id="{DA77D58C-B73E-4975-9360-3268A52CB10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09964" y="4614402"/>
              <a:ext cx="131486" cy="137755"/>
            </a:xfrm>
            <a:custGeom>
              <a:avLst/>
              <a:gdLst>
                <a:gd name="T0" fmla="*/ 3 w 80"/>
                <a:gd name="T1" fmla="*/ 80 h 80"/>
                <a:gd name="T2" fmla="*/ 71 w 80"/>
                <a:gd name="T3" fmla="*/ 12 h 80"/>
                <a:gd name="T4" fmla="*/ 68 w 80"/>
                <a:gd name="T5" fmla="*/ 9 h 80"/>
                <a:gd name="T6" fmla="*/ 0 w 80"/>
                <a:gd name="T7" fmla="*/ 76 h 80"/>
                <a:gd name="T8" fmla="*/ 3 w 80"/>
                <a:gd name="T9" fmla="*/ 80 h 80"/>
                <a:gd name="T10" fmla="*/ 73 w 80"/>
                <a:gd name="T11" fmla="*/ 20 h 80"/>
                <a:gd name="T12" fmla="*/ 80 w 80"/>
                <a:gd name="T13" fmla="*/ 0 h 80"/>
                <a:gd name="T14" fmla="*/ 61 w 80"/>
                <a:gd name="T15" fmla="*/ 6 h 80"/>
                <a:gd name="T16" fmla="*/ 73 w 80"/>
                <a:gd name="T17" fmla="*/ 2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0" h="80">
                  <a:moveTo>
                    <a:pt x="3" y="80"/>
                  </a:moveTo>
                  <a:lnTo>
                    <a:pt x="71" y="12"/>
                  </a:lnTo>
                  <a:lnTo>
                    <a:pt x="68" y="9"/>
                  </a:lnTo>
                  <a:lnTo>
                    <a:pt x="0" y="76"/>
                  </a:lnTo>
                  <a:lnTo>
                    <a:pt x="3" y="80"/>
                  </a:lnTo>
                  <a:close/>
                  <a:moveTo>
                    <a:pt x="73" y="20"/>
                  </a:moveTo>
                  <a:lnTo>
                    <a:pt x="80" y="0"/>
                  </a:lnTo>
                  <a:lnTo>
                    <a:pt x="61" y="6"/>
                  </a:lnTo>
                  <a:lnTo>
                    <a:pt x="73" y="20"/>
                  </a:lnTo>
                  <a:close/>
                </a:path>
              </a:pathLst>
            </a:custGeom>
            <a:solidFill>
              <a:srgbClr val="5B9B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219">
              <a:extLst>
                <a:ext uri="{FF2B5EF4-FFF2-40B4-BE49-F238E27FC236}">
                  <a16:creationId xmlns:a16="http://schemas.microsoft.com/office/drawing/2014/main" id="{3D534828-1C6D-450A-AF9C-F27A0E1450F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9964" y="4629899"/>
              <a:ext cx="116694" cy="122257"/>
            </a:xfrm>
            <a:custGeom>
              <a:avLst/>
              <a:gdLst>
                <a:gd name="T0" fmla="*/ 3 w 71"/>
                <a:gd name="T1" fmla="*/ 71 h 71"/>
                <a:gd name="T2" fmla="*/ 71 w 71"/>
                <a:gd name="T3" fmla="*/ 3 h 71"/>
                <a:gd name="T4" fmla="*/ 68 w 71"/>
                <a:gd name="T5" fmla="*/ 0 h 71"/>
                <a:gd name="T6" fmla="*/ 0 w 71"/>
                <a:gd name="T7" fmla="*/ 67 h 71"/>
                <a:gd name="T8" fmla="*/ 3 w 71"/>
                <a:gd name="T9" fmla="*/ 71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" h="71">
                  <a:moveTo>
                    <a:pt x="3" y="71"/>
                  </a:moveTo>
                  <a:lnTo>
                    <a:pt x="71" y="3"/>
                  </a:lnTo>
                  <a:lnTo>
                    <a:pt x="68" y="0"/>
                  </a:lnTo>
                  <a:lnTo>
                    <a:pt x="0" y="67"/>
                  </a:lnTo>
                  <a:lnTo>
                    <a:pt x="3" y="71"/>
                  </a:lnTo>
                  <a:close/>
                </a:path>
              </a:pathLst>
            </a:custGeom>
            <a:noFill/>
            <a:ln w="4763" cap="rnd">
              <a:solidFill>
                <a:srgbClr val="5B9BD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220">
              <a:extLst>
                <a:ext uri="{FF2B5EF4-FFF2-40B4-BE49-F238E27FC236}">
                  <a16:creationId xmlns:a16="http://schemas.microsoft.com/office/drawing/2014/main" id="{0F4CD1E1-2A1F-41DA-B41A-50D8A62BCBCE}"/>
                </a:ext>
              </a:extLst>
            </p:cNvPr>
            <p:cNvSpPr>
              <a:spLocks/>
            </p:cNvSpPr>
            <p:nvPr/>
          </p:nvSpPr>
          <p:spPr bwMode="auto">
            <a:xfrm>
              <a:off x="5410222" y="4614402"/>
              <a:ext cx="31228" cy="34439"/>
            </a:xfrm>
            <a:custGeom>
              <a:avLst/>
              <a:gdLst>
                <a:gd name="T0" fmla="*/ 12 w 19"/>
                <a:gd name="T1" fmla="*/ 20 h 20"/>
                <a:gd name="T2" fmla="*/ 19 w 19"/>
                <a:gd name="T3" fmla="*/ 0 h 20"/>
                <a:gd name="T4" fmla="*/ 0 w 19"/>
                <a:gd name="T5" fmla="*/ 6 h 20"/>
                <a:gd name="T6" fmla="*/ 12 w 19"/>
                <a:gd name="T7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0">
                  <a:moveTo>
                    <a:pt x="12" y="20"/>
                  </a:moveTo>
                  <a:lnTo>
                    <a:pt x="19" y="0"/>
                  </a:lnTo>
                  <a:lnTo>
                    <a:pt x="0" y="6"/>
                  </a:lnTo>
                  <a:lnTo>
                    <a:pt x="12" y="20"/>
                  </a:lnTo>
                </a:path>
              </a:pathLst>
            </a:custGeom>
            <a:noFill/>
            <a:ln w="4763" cap="rnd">
              <a:solidFill>
                <a:srgbClr val="5B9BD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Rectangle 221">
              <a:extLst>
                <a:ext uri="{FF2B5EF4-FFF2-40B4-BE49-F238E27FC236}">
                  <a16:creationId xmlns:a16="http://schemas.microsoft.com/office/drawing/2014/main" id="{D66FAB7F-C305-48F3-8FFA-D78DD75AFE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51665" y="4066826"/>
              <a:ext cx="433903" cy="2565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1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CNN</a:t>
              </a:r>
              <a:endPara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9" name="Freeform 222">
              <a:extLst>
                <a:ext uri="{FF2B5EF4-FFF2-40B4-BE49-F238E27FC236}">
                  <a16:creationId xmlns:a16="http://schemas.microsoft.com/office/drawing/2014/main" id="{888063AB-FC2E-4D34-A7E4-8FD78D73BD68}"/>
                </a:ext>
              </a:extLst>
            </p:cNvPr>
            <p:cNvSpPr>
              <a:spLocks/>
            </p:cNvSpPr>
            <p:nvPr/>
          </p:nvSpPr>
          <p:spPr bwMode="auto">
            <a:xfrm>
              <a:off x="6116957" y="4244186"/>
              <a:ext cx="524299" cy="568239"/>
            </a:xfrm>
            <a:custGeom>
              <a:avLst/>
              <a:gdLst>
                <a:gd name="T0" fmla="*/ 0 w 1821"/>
                <a:gd name="T1" fmla="*/ 941 h 1883"/>
                <a:gd name="T2" fmla="*/ 910 w 1821"/>
                <a:gd name="T3" fmla="*/ 0 h 1883"/>
                <a:gd name="T4" fmla="*/ 1821 w 1821"/>
                <a:gd name="T5" fmla="*/ 941 h 1883"/>
                <a:gd name="T6" fmla="*/ 910 w 1821"/>
                <a:gd name="T7" fmla="*/ 1883 h 1883"/>
                <a:gd name="T8" fmla="*/ 0 w 1821"/>
                <a:gd name="T9" fmla="*/ 941 h 18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21" h="1883">
                  <a:moveTo>
                    <a:pt x="0" y="941"/>
                  </a:moveTo>
                  <a:cubicBezTo>
                    <a:pt x="0" y="422"/>
                    <a:pt x="408" y="0"/>
                    <a:pt x="910" y="0"/>
                  </a:cubicBezTo>
                  <a:cubicBezTo>
                    <a:pt x="1414" y="0"/>
                    <a:pt x="1821" y="422"/>
                    <a:pt x="1821" y="941"/>
                  </a:cubicBezTo>
                  <a:cubicBezTo>
                    <a:pt x="1821" y="1462"/>
                    <a:pt x="1414" y="1883"/>
                    <a:pt x="910" y="1883"/>
                  </a:cubicBezTo>
                  <a:cubicBezTo>
                    <a:pt x="408" y="1883"/>
                    <a:pt x="0" y="1462"/>
                    <a:pt x="0" y="941"/>
                  </a:cubicBezTo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Oval 223">
              <a:extLst>
                <a:ext uri="{FF2B5EF4-FFF2-40B4-BE49-F238E27FC236}">
                  <a16:creationId xmlns:a16="http://schemas.microsoft.com/office/drawing/2014/main" id="{719B5689-2868-40D0-9087-94B40CDCA0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16957" y="4244186"/>
              <a:ext cx="524299" cy="568239"/>
            </a:xfrm>
            <a:prstGeom prst="ellipse">
              <a:avLst/>
            </a:prstGeom>
            <a:noFill/>
            <a:ln w="6350" cap="rnd">
              <a:solidFill>
                <a:srgbClr val="00206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Oval 224">
              <a:extLst>
                <a:ext uri="{FF2B5EF4-FFF2-40B4-BE49-F238E27FC236}">
                  <a16:creationId xmlns:a16="http://schemas.microsoft.com/office/drawing/2014/main" id="{253D292F-93D4-4409-BA7F-BBEECF6F5D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15829" y="4485257"/>
              <a:ext cx="32871" cy="36161"/>
            </a:xfrm>
            <a:prstGeom prst="ellipse">
              <a:avLst/>
            </a:prstGeom>
            <a:solidFill>
              <a:srgbClr val="5B9BD5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Oval 225">
              <a:extLst>
                <a:ext uri="{FF2B5EF4-FFF2-40B4-BE49-F238E27FC236}">
                  <a16:creationId xmlns:a16="http://schemas.microsoft.com/office/drawing/2014/main" id="{4BCF7CAD-F916-4C6E-9460-0986EA1AA9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15829" y="4485257"/>
              <a:ext cx="32871" cy="36161"/>
            </a:xfrm>
            <a:prstGeom prst="ellipse">
              <a:avLst/>
            </a:prstGeom>
            <a:noFill/>
            <a:ln w="6350" cap="rnd">
              <a:solidFill>
                <a:srgbClr val="0070C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Oval 226">
              <a:extLst>
                <a:ext uri="{FF2B5EF4-FFF2-40B4-BE49-F238E27FC236}">
                  <a16:creationId xmlns:a16="http://schemas.microsoft.com/office/drawing/2014/main" id="{768DC034-28BA-4537-A363-9C2DAA261C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48959" y="4299288"/>
              <a:ext cx="31228" cy="37883"/>
            </a:xfrm>
            <a:prstGeom prst="ellipse">
              <a:avLst/>
            </a:prstGeom>
            <a:solidFill>
              <a:srgbClr val="5B9BD5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Oval 227">
              <a:extLst>
                <a:ext uri="{FF2B5EF4-FFF2-40B4-BE49-F238E27FC236}">
                  <a16:creationId xmlns:a16="http://schemas.microsoft.com/office/drawing/2014/main" id="{D71A1BD2-2A9A-474C-B646-B53DAA82D9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48959" y="4299288"/>
              <a:ext cx="31228" cy="37883"/>
            </a:xfrm>
            <a:prstGeom prst="ellipse">
              <a:avLst/>
            </a:prstGeom>
            <a:noFill/>
            <a:ln w="6350" cap="rnd">
              <a:solidFill>
                <a:srgbClr val="0070C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Oval 228">
              <a:extLst>
                <a:ext uri="{FF2B5EF4-FFF2-40B4-BE49-F238E27FC236}">
                  <a16:creationId xmlns:a16="http://schemas.microsoft.com/office/drawing/2014/main" id="{B39A1560-54FB-49D4-9156-F561380A98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25433" y="4393994"/>
              <a:ext cx="32871" cy="37883"/>
            </a:xfrm>
            <a:prstGeom prst="ellipse">
              <a:avLst/>
            </a:prstGeom>
            <a:solidFill>
              <a:srgbClr val="5B9BD5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Oval 229">
              <a:extLst>
                <a:ext uri="{FF2B5EF4-FFF2-40B4-BE49-F238E27FC236}">
                  <a16:creationId xmlns:a16="http://schemas.microsoft.com/office/drawing/2014/main" id="{D6A003D5-0F91-48B4-8F29-C1681F59C1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25433" y="4393994"/>
              <a:ext cx="32871" cy="37883"/>
            </a:xfrm>
            <a:prstGeom prst="ellipse">
              <a:avLst/>
            </a:prstGeom>
            <a:noFill/>
            <a:ln w="6350" cap="rnd">
              <a:solidFill>
                <a:srgbClr val="0070C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Oval 230">
              <a:extLst>
                <a:ext uri="{FF2B5EF4-FFF2-40B4-BE49-F238E27FC236}">
                  <a16:creationId xmlns:a16="http://schemas.microsoft.com/office/drawing/2014/main" id="{FD075F36-6873-4BB5-AE15-72717E9C5D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2423" y="4504198"/>
              <a:ext cx="32871" cy="36161"/>
            </a:xfrm>
            <a:prstGeom prst="ellipse">
              <a:avLst/>
            </a:prstGeom>
            <a:solidFill>
              <a:srgbClr val="5B9BD5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Oval 231">
              <a:extLst>
                <a:ext uri="{FF2B5EF4-FFF2-40B4-BE49-F238E27FC236}">
                  <a16:creationId xmlns:a16="http://schemas.microsoft.com/office/drawing/2014/main" id="{FBD19217-2320-4E62-8C01-7D56F37481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2423" y="4504198"/>
              <a:ext cx="32871" cy="36161"/>
            </a:xfrm>
            <a:prstGeom prst="ellipse">
              <a:avLst/>
            </a:prstGeom>
            <a:noFill/>
            <a:ln w="6350" cap="rnd">
              <a:solidFill>
                <a:srgbClr val="0070C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Oval 232">
              <a:extLst>
                <a:ext uri="{FF2B5EF4-FFF2-40B4-BE49-F238E27FC236}">
                  <a16:creationId xmlns:a16="http://schemas.microsoft.com/office/drawing/2014/main" id="{73CE97F1-65F9-492B-8CEF-5437F658D1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94721" y="4695333"/>
              <a:ext cx="32871" cy="37883"/>
            </a:xfrm>
            <a:prstGeom prst="ellipse">
              <a:avLst/>
            </a:prstGeom>
            <a:solidFill>
              <a:srgbClr val="C55A11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Oval 233">
              <a:extLst>
                <a:ext uri="{FF2B5EF4-FFF2-40B4-BE49-F238E27FC236}">
                  <a16:creationId xmlns:a16="http://schemas.microsoft.com/office/drawing/2014/main" id="{1E960E1C-DFC4-423F-A4A6-2CDA6FA7D2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94721" y="4695333"/>
              <a:ext cx="32871" cy="37883"/>
            </a:xfrm>
            <a:prstGeom prst="ellipse">
              <a:avLst/>
            </a:prstGeom>
            <a:noFill/>
            <a:ln w="6350" cap="rnd">
              <a:solidFill>
                <a:srgbClr val="C55A1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Oval 234">
              <a:extLst>
                <a:ext uri="{FF2B5EF4-FFF2-40B4-BE49-F238E27FC236}">
                  <a16:creationId xmlns:a16="http://schemas.microsoft.com/office/drawing/2014/main" id="{51335232-4C39-49B1-AA1F-FCC93F6CF3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76384" y="4319951"/>
              <a:ext cx="32871" cy="37883"/>
            </a:xfrm>
            <a:prstGeom prst="ellipse">
              <a:avLst/>
            </a:prstGeom>
            <a:solidFill>
              <a:srgbClr val="5B9BD5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Oval 235">
              <a:extLst>
                <a:ext uri="{FF2B5EF4-FFF2-40B4-BE49-F238E27FC236}">
                  <a16:creationId xmlns:a16="http://schemas.microsoft.com/office/drawing/2014/main" id="{34E6C641-1316-4342-AA24-9F9635F6C2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76384" y="4319951"/>
              <a:ext cx="32871" cy="37883"/>
            </a:xfrm>
            <a:prstGeom prst="ellipse">
              <a:avLst/>
            </a:prstGeom>
            <a:noFill/>
            <a:ln w="6350" cap="rnd">
              <a:solidFill>
                <a:srgbClr val="0070C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Line 236">
              <a:extLst>
                <a:ext uri="{FF2B5EF4-FFF2-40B4-BE49-F238E27FC236}">
                  <a16:creationId xmlns:a16="http://schemas.microsoft.com/office/drawing/2014/main" id="{F194C712-0A0D-4A6F-A2AF-26791DD1F0B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250087" y="4390550"/>
              <a:ext cx="355011" cy="378826"/>
            </a:xfrm>
            <a:prstGeom prst="line">
              <a:avLst/>
            </a:prstGeom>
            <a:noFill/>
            <a:ln w="14288" cap="rnd">
              <a:solidFill>
                <a:srgbClr val="9966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Oval 237">
              <a:extLst>
                <a:ext uri="{FF2B5EF4-FFF2-40B4-BE49-F238E27FC236}">
                  <a16:creationId xmlns:a16="http://schemas.microsoft.com/office/drawing/2014/main" id="{C93AA77E-5FFB-4F13-8152-BA7396E71F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80187" y="4621290"/>
              <a:ext cx="34515" cy="37883"/>
            </a:xfrm>
            <a:prstGeom prst="ellipse">
              <a:avLst/>
            </a:prstGeom>
            <a:solidFill>
              <a:srgbClr val="C55A11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Oval 238">
              <a:extLst>
                <a:ext uri="{FF2B5EF4-FFF2-40B4-BE49-F238E27FC236}">
                  <a16:creationId xmlns:a16="http://schemas.microsoft.com/office/drawing/2014/main" id="{666CCA69-E98C-4A36-9E08-46A1D870D2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80187" y="4621290"/>
              <a:ext cx="34515" cy="37883"/>
            </a:xfrm>
            <a:prstGeom prst="ellipse">
              <a:avLst/>
            </a:prstGeom>
            <a:noFill/>
            <a:ln w="6350" cap="rnd">
              <a:solidFill>
                <a:srgbClr val="C55A1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Oval 239">
              <a:extLst>
                <a:ext uri="{FF2B5EF4-FFF2-40B4-BE49-F238E27FC236}">
                  <a16:creationId xmlns:a16="http://schemas.microsoft.com/office/drawing/2014/main" id="{733A1F8A-9AB2-4A70-AC04-BF7441F106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3870" y="4474925"/>
              <a:ext cx="32871" cy="37883"/>
            </a:xfrm>
            <a:prstGeom prst="ellipse">
              <a:avLst/>
            </a:prstGeom>
            <a:solidFill>
              <a:srgbClr val="C55A11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Oval 240">
              <a:extLst>
                <a:ext uri="{FF2B5EF4-FFF2-40B4-BE49-F238E27FC236}">
                  <a16:creationId xmlns:a16="http://schemas.microsoft.com/office/drawing/2014/main" id="{25D6B751-F4A8-4A3C-9BCA-3A8B7393D1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3870" y="4474925"/>
              <a:ext cx="32871" cy="37883"/>
            </a:xfrm>
            <a:prstGeom prst="ellipse">
              <a:avLst/>
            </a:prstGeom>
            <a:noFill/>
            <a:ln w="6350" cap="rnd">
              <a:solidFill>
                <a:srgbClr val="C55A1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Oval 241">
              <a:extLst>
                <a:ext uri="{FF2B5EF4-FFF2-40B4-BE49-F238E27FC236}">
                  <a16:creationId xmlns:a16="http://schemas.microsoft.com/office/drawing/2014/main" id="{955180EE-9768-471B-B5E6-6C3C3C36C8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0583" y="4602348"/>
              <a:ext cx="32871" cy="37883"/>
            </a:xfrm>
            <a:prstGeom prst="ellipse">
              <a:avLst/>
            </a:prstGeom>
            <a:solidFill>
              <a:srgbClr val="C55A11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Oval 242">
              <a:extLst>
                <a:ext uri="{FF2B5EF4-FFF2-40B4-BE49-F238E27FC236}">
                  <a16:creationId xmlns:a16="http://schemas.microsoft.com/office/drawing/2014/main" id="{13BF2B35-BC2E-4E27-BA53-EE5BB2B0A6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0583" y="4602348"/>
              <a:ext cx="32871" cy="37883"/>
            </a:xfrm>
            <a:prstGeom prst="ellipse">
              <a:avLst/>
            </a:prstGeom>
            <a:noFill/>
            <a:ln w="6350" cap="rnd">
              <a:solidFill>
                <a:srgbClr val="C55A1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Line 243">
              <a:extLst>
                <a:ext uri="{FF2B5EF4-FFF2-40B4-BE49-F238E27FC236}">
                  <a16:creationId xmlns:a16="http://schemas.microsoft.com/office/drawing/2014/main" id="{3420817C-9EB6-45A2-B221-D5F8D9EA468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599232" y="4528305"/>
              <a:ext cx="451982" cy="0"/>
            </a:xfrm>
            <a:prstGeom prst="line">
              <a:avLst/>
            </a:prstGeom>
            <a:noFill/>
            <a:ln w="26988" cap="rnd">
              <a:solidFill>
                <a:srgbClr val="FF66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244">
              <a:extLst>
                <a:ext uri="{FF2B5EF4-FFF2-40B4-BE49-F238E27FC236}">
                  <a16:creationId xmlns:a16="http://schemas.microsoft.com/office/drawing/2014/main" id="{63471201-402B-4C0C-8FB5-F6FFFCECB1F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29848" y="4483535"/>
              <a:ext cx="87109" cy="89541"/>
            </a:xfrm>
            <a:custGeom>
              <a:avLst/>
              <a:gdLst>
                <a:gd name="T0" fmla="*/ 300 w 300"/>
                <a:gd name="T1" fmla="*/ 149 h 299"/>
                <a:gd name="T2" fmla="*/ 0 w 300"/>
                <a:gd name="T3" fmla="*/ 299 h 299"/>
                <a:gd name="T4" fmla="*/ 0 w 300"/>
                <a:gd name="T5" fmla="*/ 0 h 299"/>
                <a:gd name="T6" fmla="*/ 300 w 300"/>
                <a:gd name="T7" fmla="*/ 149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0" h="299">
                  <a:moveTo>
                    <a:pt x="300" y="149"/>
                  </a:moveTo>
                  <a:lnTo>
                    <a:pt x="0" y="299"/>
                  </a:lnTo>
                  <a:cubicBezTo>
                    <a:pt x="47" y="205"/>
                    <a:pt x="47" y="94"/>
                    <a:pt x="0" y="0"/>
                  </a:cubicBezTo>
                  <a:lnTo>
                    <a:pt x="300" y="149"/>
                  </a:lnTo>
                  <a:close/>
                </a:path>
              </a:pathLst>
            </a:custGeom>
            <a:solidFill>
              <a:srgbClr val="FF66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245">
              <a:extLst>
                <a:ext uri="{FF2B5EF4-FFF2-40B4-BE49-F238E27FC236}">
                  <a16:creationId xmlns:a16="http://schemas.microsoft.com/office/drawing/2014/main" id="{D29CE06A-D546-4132-B28B-36C6447D06F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03228" y="3724161"/>
              <a:ext cx="2095554" cy="1365495"/>
            </a:xfrm>
            <a:custGeom>
              <a:avLst/>
              <a:gdLst>
                <a:gd name="T0" fmla="*/ 457 w 7278"/>
                <a:gd name="T1" fmla="*/ 4518 h 4523"/>
                <a:gd name="T2" fmla="*/ 1035 w 7278"/>
                <a:gd name="T3" fmla="*/ 4523 h 4523"/>
                <a:gd name="T4" fmla="*/ 1611 w 7278"/>
                <a:gd name="T5" fmla="*/ 4523 h 4523"/>
                <a:gd name="T6" fmla="*/ 1851 w 7278"/>
                <a:gd name="T7" fmla="*/ 4523 h 4523"/>
                <a:gd name="T8" fmla="*/ 2427 w 7278"/>
                <a:gd name="T9" fmla="*/ 4523 h 4523"/>
                <a:gd name="T10" fmla="*/ 2667 w 7278"/>
                <a:gd name="T11" fmla="*/ 4523 h 4523"/>
                <a:gd name="T12" fmla="*/ 3243 w 7278"/>
                <a:gd name="T13" fmla="*/ 4523 h 4523"/>
                <a:gd name="T14" fmla="*/ 3483 w 7278"/>
                <a:gd name="T15" fmla="*/ 4523 h 4523"/>
                <a:gd name="T16" fmla="*/ 4059 w 7278"/>
                <a:gd name="T17" fmla="*/ 4523 h 4523"/>
                <a:gd name="T18" fmla="*/ 4299 w 7278"/>
                <a:gd name="T19" fmla="*/ 4523 h 4523"/>
                <a:gd name="T20" fmla="*/ 4875 w 7278"/>
                <a:gd name="T21" fmla="*/ 4523 h 4523"/>
                <a:gd name="T22" fmla="*/ 5115 w 7278"/>
                <a:gd name="T23" fmla="*/ 4523 h 4523"/>
                <a:gd name="T24" fmla="*/ 5691 w 7278"/>
                <a:gd name="T25" fmla="*/ 4523 h 4523"/>
                <a:gd name="T26" fmla="*/ 5931 w 7278"/>
                <a:gd name="T27" fmla="*/ 4523 h 4523"/>
                <a:gd name="T28" fmla="*/ 6507 w 7278"/>
                <a:gd name="T29" fmla="*/ 4523 h 4523"/>
                <a:gd name="T30" fmla="*/ 6747 w 7278"/>
                <a:gd name="T31" fmla="*/ 4523 h 4523"/>
                <a:gd name="T32" fmla="*/ 7098 w 7278"/>
                <a:gd name="T33" fmla="*/ 4339 h 4523"/>
                <a:gd name="T34" fmla="*/ 7194 w 7278"/>
                <a:gd name="T35" fmla="*/ 4297 h 4523"/>
                <a:gd name="T36" fmla="*/ 6991 w 7278"/>
                <a:gd name="T37" fmla="*/ 4471 h 4523"/>
                <a:gd name="T38" fmla="*/ 7278 w 7278"/>
                <a:gd name="T39" fmla="*/ 3982 h 4523"/>
                <a:gd name="T40" fmla="*/ 7278 w 7278"/>
                <a:gd name="T41" fmla="*/ 3742 h 4523"/>
                <a:gd name="T42" fmla="*/ 7278 w 7278"/>
                <a:gd name="T43" fmla="*/ 3166 h 4523"/>
                <a:gd name="T44" fmla="*/ 7278 w 7278"/>
                <a:gd name="T45" fmla="*/ 2926 h 4523"/>
                <a:gd name="T46" fmla="*/ 7278 w 7278"/>
                <a:gd name="T47" fmla="*/ 2350 h 4523"/>
                <a:gd name="T48" fmla="*/ 7278 w 7278"/>
                <a:gd name="T49" fmla="*/ 2110 h 4523"/>
                <a:gd name="T50" fmla="*/ 7278 w 7278"/>
                <a:gd name="T51" fmla="*/ 1534 h 4523"/>
                <a:gd name="T52" fmla="*/ 7278 w 7278"/>
                <a:gd name="T53" fmla="*/ 1294 h 4523"/>
                <a:gd name="T54" fmla="*/ 7278 w 7278"/>
                <a:gd name="T55" fmla="*/ 718 h 4523"/>
                <a:gd name="T56" fmla="*/ 7195 w 7278"/>
                <a:gd name="T57" fmla="*/ 331 h 4523"/>
                <a:gd name="T58" fmla="*/ 7194 w 7278"/>
                <a:gd name="T59" fmla="*/ 226 h 4523"/>
                <a:gd name="T60" fmla="*/ 7228 w 7278"/>
                <a:gd name="T61" fmla="*/ 480 h 4523"/>
                <a:gd name="T62" fmla="*/ 6913 w 7278"/>
                <a:gd name="T63" fmla="*/ 73 h 4523"/>
                <a:gd name="T64" fmla="*/ 6683 w 7278"/>
                <a:gd name="T65" fmla="*/ 48 h 4523"/>
                <a:gd name="T66" fmla="*/ 6107 w 7278"/>
                <a:gd name="T67" fmla="*/ 48 h 4523"/>
                <a:gd name="T68" fmla="*/ 5867 w 7278"/>
                <a:gd name="T69" fmla="*/ 48 h 4523"/>
                <a:gd name="T70" fmla="*/ 5291 w 7278"/>
                <a:gd name="T71" fmla="*/ 48 h 4523"/>
                <a:gd name="T72" fmla="*/ 5051 w 7278"/>
                <a:gd name="T73" fmla="*/ 48 h 4523"/>
                <a:gd name="T74" fmla="*/ 4475 w 7278"/>
                <a:gd name="T75" fmla="*/ 48 h 4523"/>
                <a:gd name="T76" fmla="*/ 4235 w 7278"/>
                <a:gd name="T77" fmla="*/ 48 h 4523"/>
                <a:gd name="T78" fmla="*/ 3659 w 7278"/>
                <a:gd name="T79" fmla="*/ 48 h 4523"/>
                <a:gd name="T80" fmla="*/ 3419 w 7278"/>
                <a:gd name="T81" fmla="*/ 48 h 4523"/>
                <a:gd name="T82" fmla="*/ 2843 w 7278"/>
                <a:gd name="T83" fmla="*/ 48 h 4523"/>
                <a:gd name="T84" fmla="*/ 2603 w 7278"/>
                <a:gd name="T85" fmla="*/ 48 h 4523"/>
                <a:gd name="T86" fmla="*/ 2027 w 7278"/>
                <a:gd name="T87" fmla="*/ 48 h 4523"/>
                <a:gd name="T88" fmla="*/ 1787 w 7278"/>
                <a:gd name="T89" fmla="*/ 48 h 4523"/>
                <a:gd name="T90" fmla="*/ 1211 w 7278"/>
                <a:gd name="T91" fmla="*/ 48 h 4523"/>
                <a:gd name="T92" fmla="*/ 971 w 7278"/>
                <a:gd name="T93" fmla="*/ 48 h 4523"/>
                <a:gd name="T94" fmla="*/ 403 w 7278"/>
                <a:gd name="T95" fmla="*/ 62 h 4523"/>
                <a:gd name="T96" fmla="*/ 85 w 7278"/>
                <a:gd name="T97" fmla="*/ 327 h 4523"/>
                <a:gd name="T98" fmla="*/ 11 w 7278"/>
                <a:gd name="T99" fmla="*/ 408 h 4523"/>
                <a:gd name="T100" fmla="*/ 151 w 7278"/>
                <a:gd name="T101" fmla="*/ 147 h 4523"/>
                <a:gd name="T102" fmla="*/ 0 w 7278"/>
                <a:gd name="T103" fmla="*/ 679 h 4523"/>
                <a:gd name="T104" fmla="*/ 0 w 7278"/>
                <a:gd name="T105" fmla="*/ 1255 h 4523"/>
                <a:gd name="T106" fmla="*/ 0 w 7278"/>
                <a:gd name="T107" fmla="*/ 1495 h 4523"/>
                <a:gd name="T108" fmla="*/ 0 w 7278"/>
                <a:gd name="T109" fmla="*/ 2071 h 4523"/>
                <a:gd name="T110" fmla="*/ 0 w 7278"/>
                <a:gd name="T111" fmla="*/ 2311 h 4523"/>
                <a:gd name="T112" fmla="*/ 0 w 7278"/>
                <a:gd name="T113" fmla="*/ 2887 h 4523"/>
                <a:gd name="T114" fmla="*/ 0 w 7278"/>
                <a:gd name="T115" fmla="*/ 3127 h 4523"/>
                <a:gd name="T116" fmla="*/ 0 w 7278"/>
                <a:gd name="T117" fmla="*/ 3703 h 4523"/>
                <a:gd name="T118" fmla="*/ 0 w 7278"/>
                <a:gd name="T119" fmla="*/ 3943 h 4523"/>
                <a:gd name="T120" fmla="*/ 129 w 7278"/>
                <a:gd name="T121" fmla="*/ 4274 h 4523"/>
                <a:gd name="T122" fmla="*/ 277 w 7278"/>
                <a:gd name="T123" fmla="*/ 4410 h 4523"/>
                <a:gd name="T124" fmla="*/ 89 w 7278"/>
                <a:gd name="T125" fmla="*/ 4301 h 4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7278" h="4523">
                  <a:moveTo>
                    <a:pt x="462" y="4471"/>
                  </a:moveTo>
                  <a:lnTo>
                    <a:pt x="511" y="4476"/>
                  </a:lnTo>
                  <a:lnTo>
                    <a:pt x="795" y="4475"/>
                  </a:lnTo>
                  <a:cubicBezTo>
                    <a:pt x="808" y="4475"/>
                    <a:pt x="819" y="4486"/>
                    <a:pt x="819" y="4499"/>
                  </a:cubicBezTo>
                  <a:cubicBezTo>
                    <a:pt x="819" y="4513"/>
                    <a:pt x="808" y="4523"/>
                    <a:pt x="795" y="4523"/>
                  </a:cubicBezTo>
                  <a:lnTo>
                    <a:pt x="506" y="4523"/>
                  </a:lnTo>
                  <a:lnTo>
                    <a:pt x="457" y="4518"/>
                  </a:lnTo>
                  <a:lnTo>
                    <a:pt x="457" y="4518"/>
                  </a:lnTo>
                  <a:cubicBezTo>
                    <a:pt x="444" y="4517"/>
                    <a:pt x="434" y="4505"/>
                    <a:pt x="435" y="4492"/>
                  </a:cubicBezTo>
                  <a:cubicBezTo>
                    <a:pt x="437" y="4479"/>
                    <a:pt x="448" y="4469"/>
                    <a:pt x="462" y="4471"/>
                  </a:cubicBezTo>
                  <a:close/>
                  <a:moveTo>
                    <a:pt x="1035" y="4475"/>
                  </a:moveTo>
                  <a:lnTo>
                    <a:pt x="1035" y="4475"/>
                  </a:lnTo>
                  <a:cubicBezTo>
                    <a:pt x="1048" y="4475"/>
                    <a:pt x="1059" y="4486"/>
                    <a:pt x="1059" y="4499"/>
                  </a:cubicBezTo>
                  <a:cubicBezTo>
                    <a:pt x="1059" y="4513"/>
                    <a:pt x="1048" y="4523"/>
                    <a:pt x="1035" y="4523"/>
                  </a:cubicBezTo>
                  <a:lnTo>
                    <a:pt x="1035" y="4523"/>
                  </a:lnTo>
                  <a:cubicBezTo>
                    <a:pt x="1022" y="4523"/>
                    <a:pt x="1011" y="4513"/>
                    <a:pt x="1011" y="4499"/>
                  </a:cubicBezTo>
                  <a:cubicBezTo>
                    <a:pt x="1011" y="4486"/>
                    <a:pt x="1022" y="4475"/>
                    <a:pt x="1035" y="4475"/>
                  </a:cubicBezTo>
                  <a:close/>
                  <a:moveTo>
                    <a:pt x="1275" y="4475"/>
                  </a:moveTo>
                  <a:lnTo>
                    <a:pt x="1611" y="4475"/>
                  </a:lnTo>
                  <a:cubicBezTo>
                    <a:pt x="1624" y="4475"/>
                    <a:pt x="1635" y="4486"/>
                    <a:pt x="1635" y="4499"/>
                  </a:cubicBezTo>
                  <a:cubicBezTo>
                    <a:pt x="1635" y="4513"/>
                    <a:pt x="1624" y="4523"/>
                    <a:pt x="1611" y="4523"/>
                  </a:cubicBezTo>
                  <a:lnTo>
                    <a:pt x="1275" y="4523"/>
                  </a:lnTo>
                  <a:cubicBezTo>
                    <a:pt x="1262" y="4523"/>
                    <a:pt x="1251" y="4513"/>
                    <a:pt x="1251" y="4499"/>
                  </a:cubicBezTo>
                  <a:cubicBezTo>
                    <a:pt x="1251" y="4486"/>
                    <a:pt x="1262" y="4475"/>
                    <a:pt x="1275" y="4475"/>
                  </a:cubicBezTo>
                  <a:close/>
                  <a:moveTo>
                    <a:pt x="1851" y="4475"/>
                  </a:moveTo>
                  <a:lnTo>
                    <a:pt x="1851" y="4475"/>
                  </a:lnTo>
                  <a:cubicBezTo>
                    <a:pt x="1864" y="4475"/>
                    <a:pt x="1875" y="4486"/>
                    <a:pt x="1875" y="4499"/>
                  </a:cubicBezTo>
                  <a:cubicBezTo>
                    <a:pt x="1875" y="4513"/>
                    <a:pt x="1864" y="4523"/>
                    <a:pt x="1851" y="4523"/>
                  </a:cubicBezTo>
                  <a:lnTo>
                    <a:pt x="1851" y="4523"/>
                  </a:lnTo>
                  <a:cubicBezTo>
                    <a:pt x="1838" y="4523"/>
                    <a:pt x="1827" y="4513"/>
                    <a:pt x="1827" y="4499"/>
                  </a:cubicBezTo>
                  <a:cubicBezTo>
                    <a:pt x="1827" y="4486"/>
                    <a:pt x="1838" y="4475"/>
                    <a:pt x="1851" y="4475"/>
                  </a:cubicBezTo>
                  <a:close/>
                  <a:moveTo>
                    <a:pt x="2091" y="4475"/>
                  </a:moveTo>
                  <a:lnTo>
                    <a:pt x="2427" y="4475"/>
                  </a:lnTo>
                  <a:cubicBezTo>
                    <a:pt x="2440" y="4475"/>
                    <a:pt x="2451" y="4486"/>
                    <a:pt x="2451" y="4499"/>
                  </a:cubicBezTo>
                  <a:cubicBezTo>
                    <a:pt x="2451" y="4513"/>
                    <a:pt x="2440" y="4523"/>
                    <a:pt x="2427" y="4523"/>
                  </a:cubicBezTo>
                  <a:lnTo>
                    <a:pt x="2091" y="4523"/>
                  </a:lnTo>
                  <a:cubicBezTo>
                    <a:pt x="2078" y="4523"/>
                    <a:pt x="2067" y="4513"/>
                    <a:pt x="2067" y="4499"/>
                  </a:cubicBezTo>
                  <a:cubicBezTo>
                    <a:pt x="2067" y="4486"/>
                    <a:pt x="2078" y="4475"/>
                    <a:pt x="2091" y="4475"/>
                  </a:cubicBezTo>
                  <a:close/>
                  <a:moveTo>
                    <a:pt x="2667" y="4475"/>
                  </a:moveTo>
                  <a:lnTo>
                    <a:pt x="2667" y="4475"/>
                  </a:lnTo>
                  <a:cubicBezTo>
                    <a:pt x="2680" y="4475"/>
                    <a:pt x="2691" y="4486"/>
                    <a:pt x="2691" y="4499"/>
                  </a:cubicBezTo>
                  <a:cubicBezTo>
                    <a:pt x="2691" y="4513"/>
                    <a:pt x="2680" y="4523"/>
                    <a:pt x="2667" y="4523"/>
                  </a:cubicBezTo>
                  <a:lnTo>
                    <a:pt x="2667" y="4523"/>
                  </a:lnTo>
                  <a:cubicBezTo>
                    <a:pt x="2654" y="4523"/>
                    <a:pt x="2643" y="4513"/>
                    <a:pt x="2643" y="4499"/>
                  </a:cubicBezTo>
                  <a:cubicBezTo>
                    <a:pt x="2643" y="4486"/>
                    <a:pt x="2654" y="4475"/>
                    <a:pt x="2667" y="4475"/>
                  </a:cubicBezTo>
                  <a:close/>
                  <a:moveTo>
                    <a:pt x="2907" y="4475"/>
                  </a:moveTo>
                  <a:lnTo>
                    <a:pt x="3243" y="4475"/>
                  </a:lnTo>
                  <a:cubicBezTo>
                    <a:pt x="3256" y="4475"/>
                    <a:pt x="3267" y="4486"/>
                    <a:pt x="3267" y="4499"/>
                  </a:cubicBezTo>
                  <a:cubicBezTo>
                    <a:pt x="3267" y="4513"/>
                    <a:pt x="3256" y="4523"/>
                    <a:pt x="3243" y="4523"/>
                  </a:cubicBezTo>
                  <a:lnTo>
                    <a:pt x="2907" y="4523"/>
                  </a:lnTo>
                  <a:cubicBezTo>
                    <a:pt x="2894" y="4523"/>
                    <a:pt x="2883" y="4513"/>
                    <a:pt x="2883" y="4499"/>
                  </a:cubicBezTo>
                  <a:cubicBezTo>
                    <a:pt x="2883" y="4486"/>
                    <a:pt x="2894" y="4475"/>
                    <a:pt x="2907" y="4475"/>
                  </a:cubicBezTo>
                  <a:close/>
                  <a:moveTo>
                    <a:pt x="3483" y="4475"/>
                  </a:moveTo>
                  <a:lnTo>
                    <a:pt x="3483" y="4475"/>
                  </a:lnTo>
                  <a:cubicBezTo>
                    <a:pt x="3496" y="4475"/>
                    <a:pt x="3507" y="4486"/>
                    <a:pt x="3507" y="4499"/>
                  </a:cubicBezTo>
                  <a:cubicBezTo>
                    <a:pt x="3507" y="4513"/>
                    <a:pt x="3496" y="4523"/>
                    <a:pt x="3483" y="4523"/>
                  </a:cubicBezTo>
                  <a:lnTo>
                    <a:pt x="3483" y="4523"/>
                  </a:lnTo>
                  <a:cubicBezTo>
                    <a:pt x="3470" y="4523"/>
                    <a:pt x="3459" y="4513"/>
                    <a:pt x="3459" y="4499"/>
                  </a:cubicBezTo>
                  <a:cubicBezTo>
                    <a:pt x="3459" y="4486"/>
                    <a:pt x="3470" y="4475"/>
                    <a:pt x="3483" y="4475"/>
                  </a:cubicBezTo>
                  <a:close/>
                  <a:moveTo>
                    <a:pt x="3723" y="4475"/>
                  </a:moveTo>
                  <a:lnTo>
                    <a:pt x="4059" y="4475"/>
                  </a:lnTo>
                  <a:cubicBezTo>
                    <a:pt x="4072" y="4475"/>
                    <a:pt x="4083" y="4486"/>
                    <a:pt x="4083" y="4499"/>
                  </a:cubicBezTo>
                  <a:cubicBezTo>
                    <a:pt x="4083" y="4513"/>
                    <a:pt x="4072" y="4523"/>
                    <a:pt x="4059" y="4523"/>
                  </a:cubicBezTo>
                  <a:lnTo>
                    <a:pt x="3723" y="4523"/>
                  </a:lnTo>
                  <a:cubicBezTo>
                    <a:pt x="3710" y="4523"/>
                    <a:pt x="3699" y="4513"/>
                    <a:pt x="3699" y="4499"/>
                  </a:cubicBezTo>
                  <a:cubicBezTo>
                    <a:pt x="3699" y="4486"/>
                    <a:pt x="3710" y="4475"/>
                    <a:pt x="3723" y="4475"/>
                  </a:cubicBezTo>
                  <a:close/>
                  <a:moveTo>
                    <a:pt x="4299" y="4475"/>
                  </a:moveTo>
                  <a:lnTo>
                    <a:pt x="4299" y="4475"/>
                  </a:lnTo>
                  <a:cubicBezTo>
                    <a:pt x="4312" y="4475"/>
                    <a:pt x="4323" y="4486"/>
                    <a:pt x="4323" y="4499"/>
                  </a:cubicBezTo>
                  <a:cubicBezTo>
                    <a:pt x="4323" y="4513"/>
                    <a:pt x="4312" y="4523"/>
                    <a:pt x="4299" y="4523"/>
                  </a:cubicBezTo>
                  <a:lnTo>
                    <a:pt x="4299" y="4523"/>
                  </a:lnTo>
                  <a:cubicBezTo>
                    <a:pt x="4286" y="4523"/>
                    <a:pt x="4275" y="4513"/>
                    <a:pt x="4275" y="4499"/>
                  </a:cubicBezTo>
                  <a:cubicBezTo>
                    <a:pt x="4275" y="4486"/>
                    <a:pt x="4286" y="4475"/>
                    <a:pt x="4299" y="4475"/>
                  </a:cubicBezTo>
                  <a:close/>
                  <a:moveTo>
                    <a:pt x="4539" y="4475"/>
                  </a:moveTo>
                  <a:lnTo>
                    <a:pt x="4875" y="4475"/>
                  </a:lnTo>
                  <a:cubicBezTo>
                    <a:pt x="4888" y="4475"/>
                    <a:pt x="4899" y="4486"/>
                    <a:pt x="4899" y="4499"/>
                  </a:cubicBezTo>
                  <a:cubicBezTo>
                    <a:pt x="4899" y="4513"/>
                    <a:pt x="4888" y="4523"/>
                    <a:pt x="4875" y="4523"/>
                  </a:cubicBezTo>
                  <a:lnTo>
                    <a:pt x="4539" y="4523"/>
                  </a:lnTo>
                  <a:cubicBezTo>
                    <a:pt x="4526" y="4523"/>
                    <a:pt x="4515" y="4513"/>
                    <a:pt x="4515" y="4499"/>
                  </a:cubicBezTo>
                  <a:cubicBezTo>
                    <a:pt x="4515" y="4486"/>
                    <a:pt x="4526" y="4475"/>
                    <a:pt x="4539" y="4475"/>
                  </a:cubicBezTo>
                  <a:close/>
                  <a:moveTo>
                    <a:pt x="5115" y="4475"/>
                  </a:moveTo>
                  <a:lnTo>
                    <a:pt x="5115" y="4475"/>
                  </a:lnTo>
                  <a:cubicBezTo>
                    <a:pt x="5128" y="4475"/>
                    <a:pt x="5139" y="4486"/>
                    <a:pt x="5139" y="4499"/>
                  </a:cubicBezTo>
                  <a:cubicBezTo>
                    <a:pt x="5139" y="4513"/>
                    <a:pt x="5128" y="4523"/>
                    <a:pt x="5115" y="4523"/>
                  </a:cubicBezTo>
                  <a:lnTo>
                    <a:pt x="5115" y="4523"/>
                  </a:lnTo>
                  <a:cubicBezTo>
                    <a:pt x="5102" y="4523"/>
                    <a:pt x="5091" y="4513"/>
                    <a:pt x="5091" y="4499"/>
                  </a:cubicBezTo>
                  <a:cubicBezTo>
                    <a:pt x="5091" y="4486"/>
                    <a:pt x="5102" y="4475"/>
                    <a:pt x="5115" y="4475"/>
                  </a:cubicBezTo>
                  <a:close/>
                  <a:moveTo>
                    <a:pt x="5355" y="4475"/>
                  </a:moveTo>
                  <a:lnTo>
                    <a:pt x="5691" y="4475"/>
                  </a:lnTo>
                  <a:cubicBezTo>
                    <a:pt x="5704" y="4475"/>
                    <a:pt x="5715" y="4486"/>
                    <a:pt x="5715" y="4499"/>
                  </a:cubicBezTo>
                  <a:cubicBezTo>
                    <a:pt x="5715" y="4513"/>
                    <a:pt x="5704" y="4523"/>
                    <a:pt x="5691" y="4523"/>
                  </a:cubicBezTo>
                  <a:lnTo>
                    <a:pt x="5355" y="4523"/>
                  </a:lnTo>
                  <a:cubicBezTo>
                    <a:pt x="5342" y="4523"/>
                    <a:pt x="5331" y="4513"/>
                    <a:pt x="5331" y="4499"/>
                  </a:cubicBezTo>
                  <a:cubicBezTo>
                    <a:pt x="5331" y="4486"/>
                    <a:pt x="5342" y="4475"/>
                    <a:pt x="5355" y="4475"/>
                  </a:cubicBezTo>
                  <a:close/>
                  <a:moveTo>
                    <a:pt x="5931" y="4475"/>
                  </a:moveTo>
                  <a:lnTo>
                    <a:pt x="5931" y="4475"/>
                  </a:lnTo>
                  <a:cubicBezTo>
                    <a:pt x="5945" y="4475"/>
                    <a:pt x="5955" y="4486"/>
                    <a:pt x="5955" y="4499"/>
                  </a:cubicBezTo>
                  <a:cubicBezTo>
                    <a:pt x="5955" y="4513"/>
                    <a:pt x="5945" y="4523"/>
                    <a:pt x="5931" y="4523"/>
                  </a:cubicBezTo>
                  <a:lnTo>
                    <a:pt x="5931" y="4523"/>
                  </a:lnTo>
                  <a:cubicBezTo>
                    <a:pt x="5918" y="4523"/>
                    <a:pt x="5907" y="4513"/>
                    <a:pt x="5907" y="4499"/>
                  </a:cubicBezTo>
                  <a:cubicBezTo>
                    <a:pt x="5907" y="4486"/>
                    <a:pt x="5918" y="4475"/>
                    <a:pt x="5931" y="4475"/>
                  </a:cubicBezTo>
                  <a:close/>
                  <a:moveTo>
                    <a:pt x="6171" y="4475"/>
                  </a:moveTo>
                  <a:lnTo>
                    <a:pt x="6507" y="4475"/>
                  </a:lnTo>
                  <a:cubicBezTo>
                    <a:pt x="6521" y="4475"/>
                    <a:pt x="6531" y="4486"/>
                    <a:pt x="6531" y="4499"/>
                  </a:cubicBezTo>
                  <a:cubicBezTo>
                    <a:pt x="6531" y="4513"/>
                    <a:pt x="6521" y="4523"/>
                    <a:pt x="6507" y="4523"/>
                  </a:cubicBezTo>
                  <a:lnTo>
                    <a:pt x="6171" y="4523"/>
                  </a:lnTo>
                  <a:cubicBezTo>
                    <a:pt x="6158" y="4523"/>
                    <a:pt x="6147" y="4513"/>
                    <a:pt x="6147" y="4499"/>
                  </a:cubicBezTo>
                  <a:cubicBezTo>
                    <a:pt x="6147" y="4486"/>
                    <a:pt x="6158" y="4475"/>
                    <a:pt x="6171" y="4475"/>
                  </a:cubicBezTo>
                  <a:close/>
                  <a:moveTo>
                    <a:pt x="6747" y="4475"/>
                  </a:moveTo>
                  <a:lnTo>
                    <a:pt x="6747" y="4475"/>
                  </a:lnTo>
                  <a:cubicBezTo>
                    <a:pt x="6761" y="4475"/>
                    <a:pt x="6771" y="4486"/>
                    <a:pt x="6771" y="4499"/>
                  </a:cubicBezTo>
                  <a:cubicBezTo>
                    <a:pt x="6771" y="4513"/>
                    <a:pt x="6761" y="4523"/>
                    <a:pt x="6747" y="4523"/>
                  </a:cubicBezTo>
                  <a:lnTo>
                    <a:pt x="6747" y="4523"/>
                  </a:lnTo>
                  <a:cubicBezTo>
                    <a:pt x="6734" y="4523"/>
                    <a:pt x="6723" y="4513"/>
                    <a:pt x="6723" y="4499"/>
                  </a:cubicBezTo>
                  <a:cubicBezTo>
                    <a:pt x="6723" y="4486"/>
                    <a:pt x="6734" y="4475"/>
                    <a:pt x="6747" y="4475"/>
                  </a:cubicBezTo>
                  <a:close/>
                  <a:moveTo>
                    <a:pt x="6968" y="4429"/>
                  </a:moveTo>
                  <a:lnTo>
                    <a:pt x="7030" y="4395"/>
                  </a:lnTo>
                  <a:lnTo>
                    <a:pt x="7026" y="4398"/>
                  </a:lnTo>
                  <a:lnTo>
                    <a:pt x="7098" y="4339"/>
                  </a:lnTo>
                  <a:lnTo>
                    <a:pt x="7095" y="4342"/>
                  </a:lnTo>
                  <a:lnTo>
                    <a:pt x="7154" y="4270"/>
                  </a:lnTo>
                  <a:lnTo>
                    <a:pt x="7151" y="4274"/>
                  </a:lnTo>
                  <a:lnTo>
                    <a:pt x="7189" y="4204"/>
                  </a:lnTo>
                  <a:cubicBezTo>
                    <a:pt x="7195" y="4192"/>
                    <a:pt x="7210" y="4188"/>
                    <a:pt x="7221" y="4194"/>
                  </a:cubicBezTo>
                  <a:cubicBezTo>
                    <a:pt x="7233" y="4201"/>
                    <a:pt x="7237" y="4215"/>
                    <a:pt x="7231" y="4227"/>
                  </a:cubicBezTo>
                  <a:lnTo>
                    <a:pt x="7194" y="4297"/>
                  </a:lnTo>
                  <a:cubicBezTo>
                    <a:pt x="7193" y="4298"/>
                    <a:pt x="7192" y="4299"/>
                    <a:pt x="7191" y="4301"/>
                  </a:cubicBezTo>
                  <a:lnTo>
                    <a:pt x="7132" y="4373"/>
                  </a:lnTo>
                  <a:cubicBezTo>
                    <a:pt x="7131" y="4374"/>
                    <a:pt x="7130" y="4375"/>
                    <a:pt x="7129" y="4376"/>
                  </a:cubicBezTo>
                  <a:lnTo>
                    <a:pt x="7057" y="4435"/>
                  </a:lnTo>
                  <a:cubicBezTo>
                    <a:pt x="7056" y="4436"/>
                    <a:pt x="7054" y="4437"/>
                    <a:pt x="7053" y="4438"/>
                  </a:cubicBezTo>
                  <a:lnTo>
                    <a:pt x="6991" y="4471"/>
                  </a:lnTo>
                  <a:lnTo>
                    <a:pt x="6991" y="4471"/>
                  </a:lnTo>
                  <a:cubicBezTo>
                    <a:pt x="6980" y="4478"/>
                    <a:pt x="6965" y="4473"/>
                    <a:pt x="6959" y="4462"/>
                  </a:cubicBezTo>
                  <a:cubicBezTo>
                    <a:pt x="6952" y="4450"/>
                    <a:pt x="6957" y="4436"/>
                    <a:pt x="6968" y="4429"/>
                  </a:cubicBezTo>
                  <a:close/>
                  <a:moveTo>
                    <a:pt x="7230" y="3982"/>
                  </a:moveTo>
                  <a:lnTo>
                    <a:pt x="7230" y="3982"/>
                  </a:lnTo>
                  <a:cubicBezTo>
                    <a:pt x="7230" y="3969"/>
                    <a:pt x="7241" y="3958"/>
                    <a:pt x="7254" y="3958"/>
                  </a:cubicBezTo>
                  <a:cubicBezTo>
                    <a:pt x="7268" y="3958"/>
                    <a:pt x="7278" y="3969"/>
                    <a:pt x="7278" y="3982"/>
                  </a:cubicBezTo>
                  <a:lnTo>
                    <a:pt x="7278" y="3982"/>
                  </a:lnTo>
                  <a:cubicBezTo>
                    <a:pt x="7278" y="3995"/>
                    <a:pt x="7268" y="4006"/>
                    <a:pt x="7254" y="4006"/>
                  </a:cubicBezTo>
                  <a:cubicBezTo>
                    <a:pt x="7241" y="4006"/>
                    <a:pt x="7230" y="3995"/>
                    <a:pt x="7230" y="3982"/>
                  </a:cubicBezTo>
                  <a:close/>
                  <a:moveTo>
                    <a:pt x="7230" y="3742"/>
                  </a:moveTo>
                  <a:lnTo>
                    <a:pt x="7230" y="3406"/>
                  </a:lnTo>
                  <a:cubicBezTo>
                    <a:pt x="7230" y="3393"/>
                    <a:pt x="7241" y="3382"/>
                    <a:pt x="7254" y="3382"/>
                  </a:cubicBezTo>
                  <a:cubicBezTo>
                    <a:pt x="7268" y="3382"/>
                    <a:pt x="7278" y="3393"/>
                    <a:pt x="7278" y="3406"/>
                  </a:cubicBezTo>
                  <a:lnTo>
                    <a:pt x="7278" y="3742"/>
                  </a:lnTo>
                  <a:cubicBezTo>
                    <a:pt x="7278" y="3755"/>
                    <a:pt x="7268" y="3766"/>
                    <a:pt x="7254" y="3766"/>
                  </a:cubicBezTo>
                  <a:cubicBezTo>
                    <a:pt x="7241" y="3766"/>
                    <a:pt x="7230" y="3755"/>
                    <a:pt x="7230" y="3742"/>
                  </a:cubicBezTo>
                  <a:close/>
                  <a:moveTo>
                    <a:pt x="7230" y="3166"/>
                  </a:moveTo>
                  <a:lnTo>
                    <a:pt x="7230" y="3166"/>
                  </a:lnTo>
                  <a:cubicBezTo>
                    <a:pt x="7230" y="3152"/>
                    <a:pt x="7241" y="3142"/>
                    <a:pt x="7254" y="3142"/>
                  </a:cubicBezTo>
                  <a:cubicBezTo>
                    <a:pt x="7268" y="3142"/>
                    <a:pt x="7278" y="3152"/>
                    <a:pt x="7278" y="3166"/>
                  </a:cubicBezTo>
                  <a:lnTo>
                    <a:pt x="7278" y="3166"/>
                  </a:lnTo>
                  <a:cubicBezTo>
                    <a:pt x="7278" y="3179"/>
                    <a:pt x="7268" y="3190"/>
                    <a:pt x="7254" y="3190"/>
                  </a:cubicBezTo>
                  <a:cubicBezTo>
                    <a:pt x="7241" y="3190"/>
                    <a:pt x="7230" y="3179"/>
                    <a:pt x="7230" y="3166"/>
                  </a:cubicBezTo>
                  <a:close/>
                  <a:moveTo>
                    <a:pt x="7230" y="2926"/>
                  </a:moveTo>
                  <a:lnTo>
                    <a:pt x="7230" y="2590"/>
                  </a:lnTo>
                  <a:cubicBezTo>
                    <a:pt x="7230" y="2576"/>
                    <a:pt x="7241" y="2566"/>
                    <a:pt x="7254" y="2566"/>
                  </a:cubicBezTo>
                  <a:cubicBezTo>
                    <a:pt x="7268" y="2566"/>
                    <a:pt x="7278" y="2576"/>
                    <a:pt x="7278" y="2590"/>
                  </a:cubicBezTo>
                  <a:lnTo>
                    <a:pt x="7278" y="2926"/>
                  </a:lnTo>
                  <a:cubicBezTo>
                    <a:pt x="7278" y="2939"/>
                    <a:pt x="7268" y="2950"/>
                    <a:pt x="7254" y="2950"/>
                  </a:cubicBezTo>
                  <a:cubicBezTo>
                    <a:pt x="7241" y="2950"/>
                    <a:pt x="7230" y="2939"/>
                    <a:pt x="7230" y="2926"/>
                  </a:cubicBezTo>
                  <a:close/>
                  <a:moveTo>
                    <a:pt x="7230" y="2350"/>
                  </a:moveTo>
                  <a:lnTo>
                    <a:pt x="7230" y="2350"/>
                  </a:lnTo>
                  <a:cubicBezTo>
                    <a:pt x="7230" y="2336"/>
                    <a:pt x="7241" y="2326"/>
                    <a:pt x="7254" y="2326"/>
                  </a:cubicBezTo>
                  <a:cubicBezTo>
                    <a:pt x="7268" y="2326"/>
                    <a:pt x="7278" y="2336"/>
                    <a:pt x="7278" y="2350"/>
                  </a:cubicBezTo>
                  <a:lnTo>
                    <a:pt x="7278" y="2350"/>
                  </a:lnTo>
                  <a:cubicBezTo>
                    <a:pt x="7278" y="2363"/>
                    <a:pt x="7268" y="2374"/>
                    <a:pt x="7254" y="2374"/>
                  </a:cubicBezTo>
                  <a:cubicBezTo>
                    <a:pt x="7241" y="2374"/>
                    <a:pt x="7230" y="2363"/>
                    <a:pt x="7230" y="2350"/>
                  </a:cubicBezTo>
                  <a:close/>
                  <a:moveTo>
                    <a:pt x="7230" y="2110"/>
                  </a:moveTo>
                  <a:lnTo>
                    <a:pt x="7230" y="1774"/>
                  </a:lnTo>
                  <a:cubicBezTo>
                    <a:pt x="7230" y="1760"/>
                    <a:pt x="7241" y="1750"/>
                    <a:pt x="7254" y="1750"/>
                  </a:cubicBezTo>
                  <a:cubicBezTo>
                    <a:pt x="7268" y="1750"/>
                    <a:pt x="7278" y="1760"/>
                    <a:pt x="7278" y="1774"/>
                  </a:cubicBezTo>
                  <a:lnTo>
                    <a:pt x="7278" y="2110"/>
                  </a:lnTo>
                  <a:cubicBezTo>
                    <a:pt x="7278" y="2123"/>
                    <a:pt x="7268" y="2134"/>
                    <a:pt x="7254" y="2134"/>
                  </a:cubicBezTo>
                  <a:cubicBezTo>
                    <a:pt x="7241" y="2134"/>
                    <a:pt x="7230" y="2123"/>
                    <a:pt x="7230" y="2110"/>
                  </a:cubicBezTo>
                  <a:close/>
                  <a:moveTo>
                    <a:pt x="7230" y="1534"/>
                  </a:moveTo>
                  <a:lnTo>
                    <a:pt x="7230" y="1534"/>
                  </a:lnTo>
                  <a:cubicBezTo>
                    <a:pt x="7230" y="1520"/>
                    <a:pt x="7241" y="1510"/>
                    <a:pt x="7254" y="1510"/>
                  </a:cubicBezTo>
                  <a:cubicBezTo>
                    <a:pt x="7268" y="1510"/>
                    <a:pt x="7278" y="1520"/>
                    <a:pt x="7278" y="1534"/>
                  </a:cubicBezTo>
                  <a:lnTo>
                    <a:pt x="7278" y="1534"/>
                  </a:lnTo>
                  <a:cubicBezTo>
                    <a:pt x="7278" y="1547"/>
                    <a:pt x="7268" y="1558"/>
                    <a:pt x="7254" y="1558"/>
                  </a:cubicBezTo>
                  <a:cubicBezTo>
                    <a:pt x="7241" y="1558"/>
                    <a:pt x="7230" y="1547"/>
                    <a:pt x="7230" y="1534"/>
                  </a:cubicBezTo>
                  <a:close/>
                  <a:moveTo>
                    <a:pt x="7230" y="1294"/>
                  </a:moveTo>
                  <a:lnTo>
                    <a:pt x="7230" y="958"/>
                  </a:lnTo>
                  <a:cubicBezTo>
                    <a:pt x="7230" y="944"/>
                    <a:pt x="7241" y="934"/>
                    <a:pt x="7254" y="934"/>
                  </a:cubicBezTo>
                  <a:cubicBezTo>
                    <a:pt x="7268" y="934"/>
                    <a:pt x="7278" y="944"/>
                    <a:pt x="7278" y="958"/>
                  </a:cubicBezTo>
                  <a:lnTo>
                    <a:pt x="7278" y="1294"/>
                  </a:lnTo>
                  <a:cubicBezTo>
                    <a:pt x="7278" y="1307"/>
                    <a:pt x="7268" y="1318"/>
                    <a:pt x="7254" y="1318"/>
                  </a:cubicBezTo>
                  <a:cubicBezTo>
                    <a:pt x="7241" y="1318"/>
                    <a:pt x="7230" y="1307"/>
                    <a:pt x="7230" y="1294"/>
                  </a:cubicBezTo>
                  <a:close/>
                  <a:moveTo>
                    <a:pt x="7230" y="718"/>
                  </a:moveTo>
                  <a:lnTo>
                    <a:pt x="7230" y="718"/>
                  </a:lnTo>
                  <a:cubicBezTo>
                    <a:pt x="7230" y="704"/>
                    <a:pt x="7241" y="694"/>
                    <a:pt x="7254" y="694"/>
                  </a:cubicBezTo>
                  <a:cubicBezTo>
                    <a:pt x="7268" y="694"/>
                    <a:pt x="7278" y="704"/>
                    <a:pt x="7278" y="718"/>
                  </a:cubicBezTo>
                  <a:lnTo>
                    <a:pt x="7278" y="718"/>
                  </a:lnTo>
                  <a:cubicBezTo>
                    <a:pt x="7278" y="731"/>
                    <a:pt x="7268" y="742"/>
                    <a:pt x="7254" y="742"/>
                  </a:cubicBezTo>
                  <a:cubicBezTo>
                    <a:pt x="7241" y="742"/>
                    <a:pt x="7230" y="731"/>
                    <a:pt x="7230" y="718"/>
                  </a:cubicBezTo>
                  <a:close/>
                  <a:moveTo>
                    <a:pt x="7228" y="480"/>
                  </a:moveTo>
                  <a:lnTo>
                    <a:pt x="7221" y="413"/>
                  </a:lnTo>
                  <a:lnTo>
                    <a:pt x="7222" y="418"/>
                  </a:lnTo>
                  <a:lnTo>
                    <a:pt x="7194" y="327"/>
                  </a:lnTo>
                  <a:lnTo>
                    <a:pt x="7195" y="331"/>
                  </a:lnTo>
                  <a:lnTo>
                    <a:pt x="7151" y="249"/>
                  </a:lnTo>
                  <a:lnTo>
                    <a:pt x="7154" y="253"/>
                  </a:lnTo>
                  <a:lnTo>
                    <a:pt x="7103" y="191"/>
                  </a:lnTo>
                  <a:cubicBezTo>
                    <a:pt x="7095" y="180"/>
                    <a:pt x="7096" y="165"/>
                    <a:pt x="7106" y="157"/>
                  </a:cubicBezTo>
                  <a:cubicBezTo>
                    <a:pt x="7117" y="149"/>
                    <a:pt x="7132" y="150"/>
                    <a:pt x="7140" y="160"/>
                  </a:cubicBezTo>
                  <a:lnTo>
                    <a:pt x="7191" y="222"/>
                  </a:lnTo>
                  <a:cubicBezTo>
                    <a:pt x="7192" y="223"/>
                    <a:pt x="7193" y="225"/>
                    <a:pt x="7194" y="226"/>
                  </a:cubicBezTo>
                  <a:lnTo>
                    <a:pt x="7238" y="308"/>
                  </a:lnTo>
                  <a:cubicBezTo>
                    <a:pt x="7238" y="309"/>
                    <a:pt x="7239" y="311"/>
                    <a:pt x="7239" y="312"/>
                  </a:cubicBezTo>
                  <a:lnTo>
                    <a:pt x="7267" y="403"/>
                  </a:lnTo>
                  <a:cubicBezTo>
                    <a:pt x="7268" y="405"/>
                    <a:pt x="7268" y="406"/>
                    <a:pt x="7268" y="408"/>
                  </a:cubicBezTo>
                  <a:lnTo>
                    <a:pt x="7275" y="475"/>
                  </a:lnTo>
                  <a:cubicBezTo>
                    <a:pt x="7277" y="488"/>
                    <a:pt x="7267" y="500"/>
                    <a:pt x="7254" y="502"/>
                  </a:cubicBezTo>
                  <a:cubicBezTo>
                    <a:pt x="7241" y="503"/>
                    <a:pt x="7229" y="493"/>
                    <a:pt x="7228" y="480"/>
                  </a:cubicBezTo>
                  <a:close/>
                  <a:moveTo>
                    <a:pt x="6913" y="73"/>
                  </a:moveTo>
                  <a:lnTo>
                    <a:pt x="6913" y="73"/>
                  </a:lnTo>
                  <a:cubicBezTo>
                    <a:pt x="6901" y="69"/>
                    <a:pt x="6893" y="56"/>
                    <a:pt x="6897" y="43"/>
                  </a:cubicBezTo>
                  <a:cubicBezTo>
                    <a:pt x="6901" y="31"/>
                    <a:pt x="6915" y="24"/>
                    <a:pt x="6927" y="27"/>
                  </a:cubicBezTo>
                  <a:lnTo>
                    <a:pt x="6927" y="28"/>
                  </a:lnTo>
                  <a:cubicBezTo>
                    <a:pt x="6940" y="31"/>
                    <a:pt x="6947" y="45"/>
                    <a:pt x="6943" y="58"/>
                  </a:cubicBezTo>
                  <a:cubicBezTo>
                    <a:pt x="6939" y="70"/>
                    <a:pt x="6926" y="77"/>
                    <a:pt x="6913" y="73"/>
                  </a:cubicBezTo>
                  <a:close/>
                  <a:moveTo>
                    <a:pt x="6683" y="48"/>
                  </a:moveTo>
                  <a:lnTo>
                    <a:pt x="6347" y="48"/>
                  </a:lnTo>
                  <a:cubicBezTo>
                    <a:pt x="6334" y="48"/>
                    <a:pt x="6323" y="38"/>
                    <a:pt x="6323" y="24"/>
                  </a:cubicBezTo>
                  <a:cubicBezTo>
                    <a:pt x="6323" y="11"/>
                    <a:pt x="6334" y="0"/>
                    <a:pt x="6347" y="0"/>
                  </a:cubicBezTo>
                  <a:lnTo>
                    <a:pt x="6683" y="0"/>
                  </a:lnTo>
                  <a:cubicBezTo>
                    <a:pt x="6697" y="0"/>
                    <a:pt x="6707" y="11"/>
                    <a:pt x="6707" y="24"/>
                  </a:cubicBezTo>
                  <a:cubicBezTo>
                    <a:pt x="6707" y="38"/>
                    <a:pt x="6697" y="48"/>
                    <a:pt x="6683" y="48"/>
                  </a:cubicBezTo>
                  <a:close/>
                  <a:moveTo>
                    <a:pt x="6107" y="48"/>
                  </a:moveTo>
                  <a:lnTo>
                    <a:pt x="6107" y="48"/>
                  </a:lnTo>
                  <a:cubicBezTo>
                    <a:pt x="6094" y="48"/>
                    <a:pt x="6083" y="38"/>
                    <a:pt x="6083" y="24"/>
                  </a:cubicBezTo>
                  <a:cubicBezTo>
                    <a:pt x="6083" y="11"/>
                    <a:pt x="6094" y="0"/>
                    <a:pt x="6107" y="0"/>
                  </a:cubicBezTo>
                  <a:lnTo>
                    <a:pt x="6107" y="0"/>
                  </a:lnTo>
                  <a:cubicBezTo>
                    <a:pt x="6121" y="0"/>
                    <a:pt x="6131" y="11"/>
                    <a:pt x="6131" y="24"/>
                  </a:cubicBezTo>
                  <a:cubicBezTo>
                    <a:pt x="6131" y="38"/>
                    <a:pt x="6121" y="48"/>
                    <a:pt x="6107" y="48"/>
                  </a:cubicBezTo>
                  <a:close/>
                  <a:moveTo>
                    <a:pt x="5867" y="48"/>
                  </a:moveTo>
                  <a:lnTo>
                    <a:pt x="5531" y="48"/>
                  </a:lnTo>
                  <a:cubicBezTo>
                    <a:pt x="5518" y="48"/>
                    <a:pt x="5507" y="38"/>
                    <a:pt x="5507" y="24"/>
                  </a:cubicBezTo>
                  <a:cubicBezTo>
                    <a:pt x="5507" y="11"/>
                    <a:pt x="5518" y="0"/>
                    <a:pt x="5531" y="0"/>
                  </a:cubicBezTo>
                  <a:lnTo>
                    <a:pt x="5867" y="0"/>
                  </a:lnTo>
                  <a:cubicBezTo>
                    <a:pt x="5880" y="0"/>
                    <a:pt x="5891" y="11"/>
                    <a:pt x="5891" y="24"/>
                  </a:cubicBezTo>
                  <a:cubicBezTo>
                    <a:pt x="5891" y="38"/>
                    <a:pt x="5880" y="48"/>
                    <a:pt x="5867" y="48"/>
                  </a:cubicBezTo>
                  <a:close/>
                  <a:moveTo>
                    <a:pt x="5291" y="48"/>
                  </a:moveTo>
                  <a:lnTo>
                    <a:pt x="5291" y="48"/>
                  </a:lnTo>
                  <a:cubicBezTo>
                    <a:pt x="5278" y="48"/>
                    <a:pt x="5267" y="38"/>
                    <a:pt x="5267" y="24"/>
                  </a:cubicBezTo>
                  <a:cubicBezTo>
                    <a:pt x="5267" y="11"/>
                    <a:pt x="5278" y="0"/>
                    <a:pt x="5291" y="0"/>
                  </a:cubicBezTo>
                  <a:lnTo>
                    <a:pt x="5291" y="0"/>
                  </a:lnTo>
                  <a:cubicBezTo>
                    <a:pt x="5304" y="0"/>
                    <a:pt x="5315" y="11"/>
                    <a:pt x="5315" y="24"/>
                  </a:cubicBezTo>
                  <a:cubicBezTo>
                    <a:pt x="5315" y="38"/>
                    <a:pt x="5304" y="48"/>
                    <a:pt x="5291" y="48"/>
                  </a:cubicBezTo>
                  <a:close/>
                  <a:moveTo>
                    <a:pt x="5051" y="48"/>
                  </a:moveTo>
                  <a:lnTo>
                    <a:pt x="4715" y="48"/>
                  </a:lnTo>
                  <a:cubicBezTo>
                    <a:pt x="4702" y="48"/>
                    <a:pt x="4691" y="38"/>
                    <a:pt x="4691" y="24"/>
                  </a:cubicBezTo>
                  <a:cubicBezTo>
                    <a:pt x="4691" y="11"/>
                    <a:pt x="4702" y="0"/>
                    <a:pt x="4715" y="0"/>
                  </a:cubicBezTo>
                  <a:lnTo>
                    <a:pt x="5051" y="0"/>
                  </a:lnTo>
                  <a:cubicBezTo>
                    <a:pt x="5064" y="0"/>
                    <a:pt x="5075" y="11"/>
                    <a:pt x="5075" y="24"/>
                  </a:cubicBezTo>
                  <a:cubicBezTo>
                    <a:pt x="5075" y="38"/>
                    <a:pt x="5064" y="48"/>
                    <a:pt x="5051" y="48"/>
                  </a:cubicBezTo>
                  <a:close/>
                  <a:moveTo>
                    <a:pt x="4475" y="48"/>
                  </a:moveTo>
                  <a:lnTo>
                    <a:pt x="4475" y="48"/>
                  </a:lnTo>
                  <a:cubicBezTo>
                    <a:pt x="4462" y="48"/>
                    <a:pt x="4451" y="38"/>
                    <a:pt x="4451" y="24"/>
                  </a:cubicBezTo>
                  <a:cubicBezTo>
                    <a:pt x="4451" y="11"/>
                    <a:pt x="4462" y="0"/>
                    <a:pt x="4475" y="0"/>
                  </a:cubicBezTo>
                  <a:lnTo>
                    <a:pt x="4475" y="0"/>
                  </a:lnTo>
                  <a:cubicBezTo>
                    <a:pt x="4488" y="0"/>
                    <a:pt x="4499" y="11"/>
                    <a:pt x="4499" y="24"/>
                  </a:cubicBezTo>
                  <a:cubicBezTo>
                    <a:pt x="4499" y="38"/>
                    <a:pt x="4488" y="48"/>
                    <a:pt x="4475" y="48"/>
                  </a:cubicBezTo>
                  <a:close/>
                  <a:moveTo>
                    <a:pt x="4235" y="48"/>
                  </a:moveTo>
                  <a:lnTo>
                    <a:pt x="3899" y="48"/>
                  </a:lnTo>
                  <a:cubicBezTo>
                    <a:pt x="3886" y="48"/>
                    <a:pt x="3875" y="38"/>
                    <a:pt x="3875" y="24"/>
                  </a:cubicBezTo>
                  <a:cubicBezTo>
                    <a:pt x="3875" y="11"/>
                    <a:pt x="3886" y="0"/>
                    <a:pt x="3899" y="0"/>
                  </a:cubicBezTo>
                  <a:lnTo>
                    <a:pt x="4235" y="0"/>
                  </a:lnTo>
                  <a:cubicBezTo>
                    <a:pt x="4248" y="0"/>
                    <a:pt x="4259" y="11"/>
                    <a:pt x="4259" y="24"/>
                  </a:cubicBezTo>
                  <a:cubicBezTo>
                    <a:pt x="4259" y="38"/>
                    <a:pt x="4248" y="48"/>
                    <a:pt x="4235" y="48"/>
                  </a:cubicBezTo>
                  <a:close/>
                  <a:moveTo>
                    <a:pt x="3659" y="48"/>
                  </a:moveTo>
                  <a:lnTo>
                    <a:pt x="3659" y="48"/>
                  </a:lnTo>
                  <a:cubicBezTo>
                    <a:pt x="3646" y="48"/>
                    <a:pt x="3635" y="38"/>
                    <a:pt x="3635" y="24"/>
                  </a:cubicBezTo>
                  <a:cubicBezTo>
                    <a:pt x="3635" y="11"/>
                    <a:pt x="3646" y="0"/>
                    <a:pt x="3659" y="0"/>
                  </a:cubicBezTo>
                  <a:lnTo>
                    <a:pt x="3659" y="0"/>
                  </a:lnTo>
                  <a:cubicBezTo>
                    <a:pt x="3672" y="0"/>
                    <a:pt x="3683" y="11"/>
                    <a:pt x="3683" y="24"/>
                  </a:cubicBezTo>
                  <a:cubicBezTo>
                    <a:pt x="3683" y="38"/>
                    <a:pt x="3672" y="48"/>
                    <a:pt x="3659" y="48"/>
                  </a:cubicBezTo>
                  <a:close/>
                  <a:moveTo>
                    <a:pt x="3419" y="48"/>
                  </a:moveTo>
                  <a:lnTo>
                    <a:pt x="3083" y="48"/>
                  </a:lnTo>
                  <a:cubicBezTo>
                    <a:pt x="3070" y="48"/>
                    <a:pt x="3059" y="38"/>
                    <a:pt x="3059" y="24"/>
                  </a:cubicBezTo>
                  <a:cubicBezTo>
                    <a:pt x="3059" y="11"/>
                    <a:pt x="3070" y="0"/>
                    <a:pt x="3083" y="0"/>
                  </a:cubicBezTo>
                  <a:lnTo>
                    <a:pt x="3419" y="0"/>
                  </a:lnTo>
                  <a:cubicBezTo>
                    <a:pt x="3432" y="0"/>
                    <a:pt x="3443" y="11"/>
                    <a:pt x="3443" y="24"/>
                  </a:cubicBezTo>
                  <a:cubicBezTo>
                    <a:pt x="3443" y="38"/>
                    <a:pt x="3432" y="48"/>
                    <a:pt x="3419" y="48"/>
                  </a:cubicBezTo>
                  <a:close/>
                  <a:moveTo>
                    <a:pt x="2843" y="48"/>
                  </a:moveTo>
                  <a:lnTo>
                    <a:pt x="2843" y="48"/>
                  </a:lnTo>
                  <a:cubicBezTo>
                    <a:pt x="2830" y="48"/>
                    <a:pt x="2819" y="38"/>
                    <a:pt x="2819" y="24"/>
                  </a:cubicBezTo>
                  <a:cubicBezTo>
                    <a:pt x="2819" y="11"/>
                    <a:pt x="2830" y="0"/>
                    <a:pt x="2843" y="0"/>
                  </a:cubicBezTo>
                  <a:lnTo>
                    <a:pt x="2843" y="0"/>
                  </a:lnTo>
                  <a:cubicBezTo>
                    <a:pt x="2856" y="0"/>
                    <a:pt x="2867" y="11"/>
                    <a:pt x="2867" y="24"/>
                  </a:cubicBezTo>
                  <a:cubicBezTo>
                    <a:pt x="2867" y="38"/>
                    <a:pt x="2856" y="48"/>
                    <a:pt x="2843" y="48"/>
                  </a:cubicBezTo>
                  <a:close/>
                  <a:moveTo>
                    <a:pt x="2603" y="48"/>
                  </a:moveTo>
                  <a:lnTo>
                    <a:pt x="2267" y="48"/>
                  </a:lnTo>
                  <a:cubicBezTo>
                    <a:pt x="2254" y="48"/>
                    <a:pt x="2243" y="38"/>
                    <a:pt x="2243" y="24"/>
                  </a:cubicBezTo>
                  <a:cubicBezTo>
                    <a:pt x="2243" y="11"/>
                    <a:pt x="2254" y="0"/>
                    <a:pt x="2267" y="0"/>
                  </a:cubicBezTo>
                  <a:lnTo>
                    <a:pt x="2603" y="0"/>
                  </a:lnTo>
                  <a:cubicBezTo>
                    <a:pt x="2616" y="0"/>
                    <a:pt x="2627" y="11"/>
                    <a:pt x="2627" y="24"/>
                  </a:cubicBezTo>
                  <a:cubicBezTo>
                    <a:pt x="2627" y="38"/>
                    <a:pt x="2616" y="48"/>
                    <a:pt x="2603" y="48"/>
                  </a:cubicBezTo>
                  <a:close/>
                  <a:moveTo>
                    <a:pt x="2027" y="48"/>
                  </a:moveTo>
                  <a:lnTo>
                    <a:pt x="2027" y="48"/>
                  </a:lnTo>
                  <a:cubicBezTo>
                    <a:pt x="2014" y="48"/>
                    <a:pt x="2003" y="38"/>
                    <a:pt x="2003" y="24"/>
                  </a:cubicBezTo>
                  <a:cubicBezTo>
                    <a:pt x="2003" y="11"/>
                    <a:pt x="2014" y="0"/>
                    <a:pt x="2027" y="0"/>
                  </a:cubicBezTo>
                  <a:lnTo>
                    <a:pt x="2027" y="0"/>
                  </a:lnTo>
                  <a:cubicBezTo>
                    <a:pt x="2040" y="0"/>
                    <a:pt x="2051" y="11"/>
                    <a:pt x="2051" y="24"/>
                  </a:cubicBezTo>
                  <a:cubicBezTo>
                    <a:pt x="2051" y="38"/>
                    <a:pt x="2040" y="48"/>
                    <a:pt x="2027" y="48"/>
                  </a:cubicBezTo>
                  <a:close/>
                  <a:moveTo>
                    <a:pt x="1787" y="48"/>
                  </a:moveTo>
                  <a:lnTo>
                    <a:pt x="1451" y="48"/>
                  </a:lnTo>
                  <a:cubicBezTo>
                    <a:pt x="1438" y="48"/>
                    <a:pt x="1427" y="38"/>
                    <a:pt x="1427" y="24"/>
                  </a:cubicBezTo>
                  <a:cubicBezTo>
                    <a:pt x="1427" y="11"/>
                    <a:pt x="1438" y="0"/>
                    <a:pt x="1451" y="0"/>
                  </a:cubicBezTo>
                  <a:lnTo>
                    <a:pt x="1787" y="0"/>
                  </a:lnTo>
                  <a:cubicBezTo>
                    <a:pt x="1800" y="0"/>
                    <a:pt x="1811" y="11"/>
                    <a:pt x="1811" y="24"/>
                  </a:cubicBezTo>
                  <a:cubicBezTo>
                    <a:pt x="1811" y="38"/>
                    <a:pt x="1800" y="48"/>
                    <a:pt x="1787" y="48"/>
                  </a:cubicBezTo>
                  <a:close/>
                  <a:moveTo>
                    <a:pt x="1211" y="48"/>
                  </a:moveTo>
                  <a:lnTo>
                    <a:pt x="1211" y="48"/>
                  </a:lnTo>
                  <a:cubicBezTo>
                    <a:pt x="1198" y="48"/>
                    <a:pt x="1187" y="38"/>
                    <a:pt x="1187" y="24"/>
                  </a:cubicBezTo>
                  <a:cubicBezTo>
                    <a:pt x="1187" y="11"/>
                    <a:pt x="1198" y="0"/>
                    <a:pt x="1211" y="0"/>
                  </a:cubicBezTo>
                  <a:lnTo>
                    <a:pt x="1211" y="0"/>
                  </a:lnTo>
                  <a:cubicBezTo>
                    <a:pt x="1224" y="0"/>
                    <a:pt x="1235" y="11"/>
                    <a:pt x="1235" y="24"/>
                  </a:cubicBezTo>
                  <a:cubicBezTo>
                    <a:pt x="1235" y="38"/>
                    <a:pt x="1224" y="48"/>
                    <a:pt x="1211" y="48"/>
                  </a:cubicBezTo>
                  <a:close/>
                  <a:moveTo>
                    <a:pt x="971" y="48"/>
                  </a:moveTo>
                  <a:lnTo>
                    <a:pt x="635" y="48"/>
                  </a:lnTo>
                  <a:cubicBezTo>
                    <a:pt x="622" y="48"/>
                    <a:pt x="611" y="38"/>
                    <a:pt x="611" y="24"/>
                  </a:cubicBezTo>
                  <a:cubicBezTo>
                    <a:pt x="611" y="11"/>
                    <a:pt x="622" y="0"/>
                    <a:pt x="635" y="0"/>
                  </a:cubicBezTo>
                  <a:lnTo>
                    <a:pt x="971" y="0"/>
                  </a:lnTo>
                  <a:cubicBezTo>
                    <a:pt x="984" y="0"/>
                    <a:pt x="995" y="11"/>
                    <a:pt x="995" y="24"/>
                  </a:cubicBezTo>
                  <a:cubicBezTo>
                    <a:pt x="995" y="38"/>
                    <a:pt x="984" y="48"/>
                    <a:pt x="971" y="48"/>
                  </a:cubicBezTo>
                  <a:close/>
                  <a:moveTo>
                    <a:pt x="403" y="62"/>
                  </a:moveTo>
                  <a:lnTo>
                    <a:pt x="403" y="62"/>
                  </a:lnTo>
                  <a:cubicBezTo>
                    <a:pt x="390" y="66"/>
                    <a:pt x="377" y="59"/>
                    <a:pt x="373" y="46"/>
                  </a:cubicBezTo>
                  <a:cubicBezTo>
                    <a:pt x="369" y="33"/>
                    <a:pt x="376" y="20"/>
                    <a:pt x="389" y="16"/>
                  </a:cubicBezTo>
                  <a:lnTo>
                    <a:pt x="389" y="16"/>
                  </a:lnTo>
                  <a:cubicBezTo>
                    <a:pt x="402" y="12"/>
                    <a:pt x="415" y="20"/>
                    <a:pt x="419" y="32"/>
                  </a:cubicBezTo>
                  <a:cubicBezTo>
                    <a:pt x="423" y="45"/>
                    <a:pt x="416" y="58"/>
                    <a:pt x="403" y="62"/>
                  </a:cubicBezTo>
                  <a:close/>
                  <a:moveTo>
                    <a:pt x="201" y="168"/>
                  </a:moveTo>
                  <a:lnTo>
                    <a:pt x="182" y="184"/>
                  </a:lnTo>
                  <a:lnTo>
                    <a:pt x="185" y="181"/>
                  </a:lnTo>
                  <a:lnTo>
                    <a:pt x="126" y="253"/>
                  </a:lnTo>
                  <a:lnTo>
                    <a:pt x="129" y="249"/>
                  </a:lnTo>
                  <a:lnTo>
                    <a:pt x="84" y="331"/>
                  </a:lnTo>
                  <a:lnTo>
                    <a:pt x="85" y="327"/>
                  </a:lnTo>
                  <a:lnTo>
                    <a:pt x="57" y="418"/>
                  </a:lnTo>
                  <a:lnTo>
                    <a:pt x="58" y="413"/>
                  </a:lnTo>
                  <a:lnTo>
                    <a:pt x="55" y="442"/>
                  </a:lnTo>
                  <a:cubicBezTo>
                    <a:pt x="54" y="455"/>
                    <a:pt x="42" y="464"/>
                    <a:pt x="29" y="463"/>
                  </a:cubicBezTo>
                  <a:cubicBezTo>
                    <a:pt x="16" y="462"/>
                    <a:pt x="6" y="450"/>
                    <a:pt x="8" y="437"/>
                  </a:cubicBezTo>
                  <a:lnTo>
                    <a:pt x="8" y="437"/>
                  </a:lnTo>
                  <a:lnTo>
                    <a:pt x="11" y="408"/>
                  </a:lnTo>
                  <a:cubicBezTo>
                    <a:pt x="11" y="406"/>
                    <a:pt x="11" y="405"/>
                    <a:pt x="12" y="403"/>
                  </a:cubicBezTo>
                  <a:lnTo>
                    <a:pt x="40" y="312"/>
                  </a:lnTo>
                  <a:cubicBezTo>
                    <a:pt x="40" y="311"/>
                    <a:pt x="41" y="309"/>
                    <a:pt x="41" y="308"/>
                  </a:cubicBezTo>
                  <a:lnTo>
                    <a:pt x="86" y="226"/>
                  </a:lnTo>
                  <a:cubicBezTo>
                    <a:pt x="87" y="225"/>
                    <a:pt x="88" y="223"/>
                    <a:pt x="89" y="222"/>
                  </a:cubicBezTo>
                  <a:lnTo>
                    <a:pt x="148" y="150"/>
                  </a:lnTo>
                  <a:cubicBezTo>
                    <a:pt x="149" y="149"/>
                    <a:pt x="150" y="148"/>
                    <a:pt x="151" y="147"/>
                  </a:cubicBezTo>
                  <a:lnTo>
                    <a:pt x="171" y="131"/>
                  </a:lnTo>
                  <a:cubicBezTo>
                    <a:pt x="181" y="122"/>
                    <a:pt x="196" y="124"/>
                    <a:pt x="205" y="134"/>
                  </a:cubicBezTo>
                  <a:cubicBezTo>
                    <a:pt x="213" y="144"/>
                    <a:pt x="211" y="160"/>
                    <a:pt x="201" y="168"/>
                  </a:cubicBezTo>
                  <a:close/>
                  <a:moveTo>
                    <a:pt x="48" y="679"/>
                  </a:moveTo>
                  <a:lnTo>
                    <a:pt x="48" y="679"/>
                  </a:lnTo>
                  <a:cubicBezTo>
                    <a:pt x="48" y="692"/>
                    <a:pt x="38" y="703"/>
                    <a:pt x="24" y="703"/>
                  </a:cubicBezTo>
                  <a:cubicBezTo>
                    <a:pt x="11" y="703"/>
                    <a:pt x="0" y="692"/>
                    <a:pt x="0" y="679"/>
                  </a:cubicBezTo>
                  <a:lnTo>
                    <a:pt x="0" y="679"/>
                  </a:lnTo>
                  <a:cubicBezTo>
                    <a:pt x="0" y="666"/>
                    <a:pt x="11" y="655"/>
                    <a:pt x="24" y="655"/>
                  </a:cubicBezTo>
                  <a:cubicBezTo>
                    <a:pt x="38" y="655"/>
                    <a:pt x="48" y="666"/>
                    <a:pt x="48" y="679"/>
                  </a:cubicBezTo>
                  <a:close/>
                  <a:moveTo>
                    <a:pt x="48" y="919"/>
                  </a:moveTo>
                  <a:lnTo>
                    <a:pt x="48" y="1255"/>
                  </a:lnTo>
                  <a:cubicBezTo>
                    <a:pt x="48" y="1268"/>
                    <a:pt x="38" y="1279"/>
                    <a:pt x="24" y="1279"/>
                  </a:cubicBezTo>
                  <a:cubicBezTo>
                    <a:pt x="11" y="1279"/>
                    <a:pt x="0" y="1268"/>
                    <a:pt x="0" y="1255"/>
                  </a:cubicBezTo>
                  <a:lnTo>
                    <a:pt x="0" y="919"/>
                  </a:lnTo>
                  <a:cubicBezTo>
                    <a:pt x="0" y="906"/>
                    <a:pt x="11" y="895"/>
                    <a:pt x="24" y="895"/>
                  </a:cubicBezTo>
                  <a:cubicBezTo>
                    <a:pt x="38" y="895"/>
                    <a:pt x="48" y="906"/>
                    <a:pt x="48" y="919"/>
                  </a:cubicBezTo>
                  <a:close/>
                  <a:moveTo>
                    <a:pt x="48" y="1495"/>
                  </a:moveTo>
                  <a:lnTo>
                    <a:pt x="48" y="1495"/>
                  </a:lnTo>
                  <a:cubicBezTo>
                    <a:pt x="48" y="1508"/>
                    <a:pt x="38" y="1519"/>
                    <a:pt x="24" y="1519"/>
                  </a:cubicBezTo>
                  <a:cubicBezTo>
                    <a:pt x="11" y="1519"/>
                    <a:pt x="0" y="1508"/>
                    <a:pt x="0" y="1495"/>
                  </a:cubicBezTo>
                  <a:lnTo>
                    <a:pt x="0" y="1495"/>
                  </a:lnTo>
                  <a:cubicBezTo>
                    <a:pt x="0" y="1482"/>
                    <a:pt x="11" y="1471"/>
                    <a:pt x="24" y="1471"/>
                  </a:cubicBezTo>
                  <a:cubicBezTo>
                    <a:pt x="38" y="1471"/>
                    <a:pt x="48" y="1482"/>
                    <a:pt x="48" y="1495"/>
                  </a:cubicBezTo>
                  <a:close/>
                  <a:moveTo>
                    <a:pt x="48" y="1735"/>
                  </a:moveTo>
                  <a:lnTo>
                    <a:pt x="48" y="2071"/>
                  </a:lnTo>
                  <a:cubicBezTo>
                    <a:pt x="48" y="2084"/>
                    <a:pt x="38" y="2095"/>
                    <a:pt x="24" y="2095"/>
                  </a:cubicBezTo>
                  <a:cubicBezTo>
                    <a:pt x="11" y="2095"/>
                    <a:pt x="0" y="2084"/>
                    <a:pt x="0" y="2071"/>
                  </a:cubicBezTo>
                  <a:lnTo>
                    <a:pt x="0" y="1735"/>
                  </a:lnTo>
                  <a:cubicBezTo>
                    <a:pt x="0" y="1722"/>
                    <a:pt x="11" y="1711"/>
                    <a:pt x="24" y="1711"/>
                  </a:cubicBezTo>
                  <a:cubicBezTo>
                    <a:pt x="38" y="1711"/>
                    <a:pt x="48" y="1722"/>
                    <a:pt x="48" y="1735"/>
                  </a:cubicBezTo>
                  <a:close/>
                  <a:moveTo>
                    <a:pt x="48" y="2311"/>
                  </a:moveTo>
                  <a:lnTo>
                    <a:pt x="48" y="2311"/>
                  </a:lnTo>
                  <a:cubicBezTo>
                    <a:pt x="48" y="2324"/>
                    <a:pt x="38" y="2335"/>
                    <a:pt x="24" y="2335"/>
                  </a:cubicBezTo>
                  <a:cubicBezTo>
                    <a:pt x="11" y="2335"/>
                    <a:pt x="0" y="2324"/>
                    <a:pt x="0" y="2311"/>
                  </a:cubicBezTo>
                  <a:lnTo>
                    <a:pt x="0" y="2311"/>
                  </a:lnTo>
                  <a:cubicBezTo>
                    <a:pt x="0" y="2298"/>
                    <a:pt x="11" y="2287"/>
                    <a:pt x="24" y="2287"/>
                  </a:cubicBezTo>
                  <a:cubicBezTo>
                    <a:pt x="38" y="2287"/>
                    <a:pt x="48" y="2298"/>
                    <a:pt x="48" y="2311"/>
                  </a:cubicBezTo>
                  <a:close/>
                  <a:moveTo>
                    <a:pt x="48" y="2551"/>
                  </a:moveTo>
                  <a:lnTo>
                    <a:pt x="48" y="2887"/>
                  </a:lnTo>
                  <a:cubicBezTo>
                    <a:pt x="48" y="2900"/>
                    <a:pt x="38" y="2911"/>
                    <a:pt x="24" y="2911"/>
                  </a:cubicBezTo>
                  <a:cubicBezTo>
                    <a:pt x="11" y="2911"/>
                    <a:pt x="0" y="2900"/>
                    <a:pt x="0" y="2887"/>
                  </a:cubicBezTo>
                  <a:lnTo>
                    <a:pt x="0" y="2551"/>
                  </a:lnTo>
                  <a:cubicBezTo>
                    <a:pt x="0" y="2538"/>
                    <a:pt x="11" y="2527"/>
                    <a:pt x="24" y="2527"/>
                  </a:cubicBezTo>
                  <a:cubicBezTo>
                    <a:pt x="38" y="2527"/>
                    <a:pt x="48" y="2538"/>
                    <a:pt x="48" y="2551"/>
                  </a:cubicBezTo>
                  <a:close/>
                  <a:moveTo>
                    <a:pt x="48" y="3127"/>
                  </a:moveTo>
                  <a:lnTo>
                    <a:pt x="48" y="3127"/>
                  </a:lnTo>
                  <a:cubicBezTo>
                    <a:pt x="48" y="3140"/>
                    <a:pt x="38" y="3151"/>
                    <a:pt x="24" y="3151"/>
                  </a:cubicBezTo>
                  <a:cubicBezTo>
                    <a:pt x="11" y="3151"/>
                    <a:pt x="0" y="3140"/>
                    <a:pt x="0" y="3127"/>
                  </a:cubicBezTo>
                  <a:lnTo>
                    <a:pt x="0" y="3127"/>
                  </a:lnTo>
                  <a:cubicBezTo>
                    <a:pt x="0" y="3114"/>
                    <a:pt x="11" y="3103"/>
                    <a:pt x="24" y="3103"/>
                  </a:cubicBezTo>
                  <a:cubicBezTo>
                    <a:pt x="38" y="3103"/>
                    <a:pt x="48" y="3114"/>
                    <a:pt x="48" y="3127"/>
                  </a:cubicBezTo>
                  <a:close/>
                  <a:moveTo>
                    <a:pt x="48" y="3367"/>
                  </a:moveTo>
                  <a:lnTo>
                    <a:pt x="48" y="3703"/>
                  </a:lnTo>
                  <a:cubicBezTo>
                    <a:pt x="48" y="3716"/>
                    <a:pt x="38" y="3727"/>
                    <a:pt x="24" y="3727"/>
                  </a:cubicBezTo>
                  <a:cubicBezTo>
                    <a:pt x="11" y="3727"/>
                    <a:pt x="0" y="3716"/>
                    <a:pt x="0" y="3703"/>
                  </a:cubicBezTo>
                  <a:lnTo>
                    <a:pt x="0" y="3367"/>
                  </a:lnTo>
                  <a:cubicBezTo>
                    <a:pt x="0" y="3354"/>
                    <a:pt x="11" y="3343"/>
                    <a:pt x="24" y="3343"/>
                  </a:cubicBezTo>
                  <a:cubicBezTo>
                    <a:pt x="38" y="3343"/>
                    <a:pt x="48" y="3354"/>
                    <a:pt x="48" y="3367"/>
                  </a:cubicBezTo>
                  <a:close/>
                  <a:moveTo>
                    <a:pt x="48" y="3943"/>
                  </a:moveTo>
                  <a:lnTo>
                    <a:pt x="48" y="3943"/>
                  </a:lnTo>
                  <a:cubicBezTo>
                    <a:pt x="48" y="3956"/>
                    <a:pt x="38" y="3967"/>
                    <a:pt x="24" y="3967"/>
                  </a:cubicBezTo>
                  <a:cubicBezTo>
                    <a:pt x="11" y="3967"/>
                    <a:pt x="0" y="3956"/>
                    <a:pt x="0" y="3943"/>
                  </a:cubicBezTo>
                  <a:lnTo>
                    <a:pt x="0" y="3943"/>
                  </a:lnTo>
                  <a:cubicBezTo>
                    <a:pt x="0" y="3930"/>
                    <a:pt x="11" y="3919"/>
                    <a:pt x="24" y="3919"/>
                  </a:cubicBezTo>
                  <a:cubicBezTo>
                    <a:pt x="38" y="3919"/>
                    <a:pt x="48" y="3930"/>
                    <a:pt x="48" y="3943"/>
                  </a:cubicBezTo>
                  <a:close/>
                  <a:moveTo>
                    <a:pt x="78" y="4172"/>
                  </a:moveTo>
                  <a:lnTo>
                    <a:pt x="85" y="4196"/>
                  </a:lnTo>
                  <a:lnTo>
                    <a:pt x="84" y="4192"/>
                  </a:lnTo>
                  <a:lnTo>
                    <a:pt x="129" y="4274"/>
                  </a:lnTo>
                  <a:lnTo>
                    <a:pt x="126" y="4270"/>
                  </a:lnTo>
                  <a:lnTo>
                    <a:pt x="185" y="4342"/>
                  </a:lnTo>
                  <a:lnTo>
                    <a:pt x="182" y="4339"/>
                  </a:lnTo>
                  <a:lnTo>
                    <a:pt x="254" y="4398"/>
                  </a:lnTo>
                  <a:lnTo>
                    <a:pt x="250" y="4395"/>
                  </a:lnTo>
                  <a:lnTo>
                    <a:pt x="277" y="4410"/>
                  </a:lnTo>
                  <a:lnTo>
                    <a:pt x="277" y="4410"/>
                  </a:lnTo>
                  <a:cubicBezTo>
                    <a:pt x="289" y="4417"/>
                    <a:pt x="293" y="4431"/>
                    <a:pt x="287" y="4443"/>
                  </a:cubicBezTo>
                  <a:cubicBezTo>
                    <a:pt x="280" y="4455"/>
                    <a:pt x="266" y="4459"/>
                    <a:pt x="254" y="4453"/>
                  </a:cubicBezTo>
                  <a:lnTo>
                    <a:pt x="227" y="4438"/>
                  </a:lnTo>
                  <a:cubicBezTo>
                    <a:pt x="226" y="4437"/>
                    <a:pt x="224" y="4436"/>
                    <a:pt x="223" y="4435"/>
                  </a:cubicBezTo>
                  <a:lnTo>
                    <a:pt x="151" y="4376"/>
                  </a:lnTo>
                  <a:cubicBezTo>
                    <a:pt x="150" y="4375"/>
                    <a:pt x="149" y="4374"/>
                    <a:pt x="148" y="4373"/>
                  </a:cubicBezTo>
                  <a:lnTo>
                    <a:pt x="89" y="4301"/>
                  </a:lnTo>
                  <a:cubicBezTo>
                    <a:pt x="88" y="4300"/>
                    <a:pt x="87" y="4298"/>
                    <a:pt x="86" y="4297"/>
                  </a:cubicBezTo>
                  <a:lnTo>
                    <a:pt x="41" y="4215"/>
                  </a:lnTo>
                  <a:cubicBezTo>
                    <a:pt x="41" y="4214"/>
                    <a:pt x="40" y="4212"/>
                    <a:pt x="40" y="4211"/>
                  </a:cubicBezTo>
                  <a:lnTo>
                    <a:pt x="32" y="4187"/>
                  </a:lnTo>
                  <a:cubicBezTo>
                    <a:pt x="28" y="4174"/>
                    <a:pt x="35" y="4160"/>
                    <a:pt x="48" y="4157"/>
                  </a:cubicBezTo>
                  <a:cubicBezTo>
                    <a:pt x="61" y="4153"/>
                    <a:pt x="74" y="4160"/>
                    <a:pt x="78" y="4172"/>
                  </a:cubicBezTo>
                  <a:close/>
                </a:path>
              </a:pathLst>
            </a:custGeom>
            <a:solidFill>
              <a:srgbClr val="FF6600"/>
            </a:solidFill>
            <a:ln w="0" cap="flat">
              <a:solidFill>
                <a:srgbClr val="FF66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Rectangle 246">
              <a:extLst>
                <a:ext uri="{FF2B5EF4-FFF2-40B4-BE49-F238E27FC236}">
                  <a16:creationId xmlns:a16="http://schemas.microsoft.com/office/drawing/2014/main" id="{99B93F72-C55C-4678-9426-008692504D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58304" y="3963510"/>
              <a:ext cx="119981" cy="2548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1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endPara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4" name="Rectangle 247">
              <a:extLst>
                <a:ext uri="{FF2B5EF4-FFF2-40B4-BE49-F238E27FC236}">
                  <a16:creationId xmlns:a16="http://schemas.microsoft.com/office/drawing/2014/main" id="{BBD3D51D-8DD9-40A5-A322-7773880771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02681" y="3963510"/>
              <a:ext cx="470061" cy="2548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1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SVM </a:t>
              </a:r>
              <a:endPara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5" name="Line 248">
              <a:extLst>
                <a:ext uri="{FF2B5EF4-FFF2-40B4-BE49-F238E27FC236}">
                  <a16:creationId xmlns:a16="http://schemas.microsoft.com/office/drawing/2014/main" id="{B676A2AD-E4F9-4C2B-87A9-1CAD0570EF2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640322" y="3329838"/>
              <a:ext cx="0" cy="347831"/>
            </a:xfrm>
            <a:prstGeom prst="line">
              <a:avLst/>
            </a:prstGeom>
            <a:noFill/>
            <a:ln w="1746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249">
              <a:extLst>
                <a:ext uri="{FF2B5EF4-FFF2-40B4-BE49-F238E27FC236}">
                  <a16:creationId xmlns:a16="http://schemas.microsoft.com/office/drawing/2014/main" id="{4810B590-4C94-4EE0-B76A-0C2E00A8D6F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5807" y="3660450"/>
              <a:ext cx="69030" cy="70599"/>
            </a:xfrm>
            <a:custGeom>
              <a:avLst/>
              <a:gdLst>
                <a:gd name="T0" fmla="*/ 118 w 236"/>
                <a:gd name="T1" fmla="*/ 236 h 236"/>
                <a:gd name="T2" fmla="*/ 0 w 236"/>
                <a:gd name="T3" fmla="*/ 0 h 236"/>
                <a:gd name="T4" fmla="*/ 236 w 236"/>
                <a:gd name="T5" fmla="*/ 0 h 236"/>
                <a:gd name="T6" fmla="*/ 118 w 236"/>
                <a:gd name="T7" fmla="*/ 236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6" h="236">
                  <a:moveTo>
                    <a:pt x="118" y="236"/>
                  </a:moveTo>
                  <a:lnTo>
                    <a:pt x="0" y="0"/>
                  </a:lnTo>
                  <a:cubicBezTo>
                    <a:pt x="74" y="37"/>
                    <a:pt x="162" y="37"/>
                    <a:pt x="236" y="0"/>
                  </a:cubicBezTo>
                  <a:lnTo>
                    <a:pt x="118" y="236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Rectangle 250">
              <a:extLst>
                <a:ext uri="{FF2B5EF4-FFF2-40B4-BE49-F238E27FC236}">
                  <a16:creationId xmlns:a16="http://schemas.microsoft.com/office/drawing/2014/main" id="{787A0B4E-4C82-443C-B9A8-EA2939B00B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2400" y="3436598"/>
              <a:ext cx="295843" cy="18596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Rectangle 251">
              <a:extLst>
                <a:ext uri="{FF2B5EF4-FFF2-40B4-BE49-F238E27FC236}">
                  <a16:creationId xmlns:a16="http://schemas.microsoft.com/office/drawing/2014/main" id="{8F633B63-FF81-46D9-98B7-486C905999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5687" y="3415935"/>
              <a:ext cx="225169" cy="2548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1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训练</a:t>
              </a:r>
              <a:endPara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pic>
          <p:nvPicPr>
            <p:cNvPr id="69" name="Picture 252">
              <a:extLst>
                <a:ext uri="{FF2B5EF4-FFF2-40B4-BE49-F238E27FC236}">
                  <a16:creationId xmlns:a16="http://schemas.microsoft.com/office/drawing/2014/main" id="{9706E65D-5217-4F5F-AC6D-EDBC85D1E8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86665" y="3965232"/>
              <a:ext cx="382952" cy="4339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0" name="Rectangle 253">
              <a:extLst>
                <a:ext uri="{FF2B5EF4-FFF2-40B4-BE49-F238E27FC236}">
                  <a16:creationId xmlns:a16="http://schemas.microsoft.com/office/drawing/2014/main" id="{3B581B4F-9F96-4C9E-8080-78DF4B549D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06130" y="3639786"/>
              <a:ext cx="1487432" cy="2341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选择性标注无标签</a:t>
              </a:r>
              <a:endPara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1" name="Rectangle 255">
              <a:extLst>
                <a:ext uri="{FF2B5EF4-FFF2-40B4-BE49-F238E27FC236}">
                  <a16:creationId xmlns:a16="http://schemas.microsoft.com/office/drawing/2014/main" id="{F77A0290-F5BC-4D7C-91F7-4A5C70722E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97815" y="4015168"/>
              <a:ext cx="304061" cy="3719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70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...</a:t>
              </a:r>
              <a:endPara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pic>
          <p:nvPicPr>
            <p:cNvPr id="72" name="Picture 256">
              <a:extLst>
                <a:ext uri="{FF2B5EF4-FFF2-40B4-BE49-F238E27FC236}">
                  <a16:creationId xmlns:a16="http://schemas.microsoft.com/office/drawing/2014/main" id="{11F9BA6B-CE6F-4466-B718-D5690F07D1E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56114" y="3992783"/>
              <a:ext cx="386239" cy="4063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3" name="Freeform 257">
              <a:extLst>
                <a:ext uri="{FF2B5EF4-FFF2-40B4-BE49-F238E27FC236}">
                  <a16:creationId xmlns:a16="http://schemas.microsoft.com/office/drawing/2014/main" id="{9C0B27C6-2E44-4874-B5FF-554C3864B33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19020" y="3613957"/>
              <a:ext cx="1678087" cy="974615"/>
            </a:xfrm>
            <a:custGeom>
              <a:avLst/>
              <a:gdLst>
                <a:gd name="T0" fmla="*/ 457 w 7006"/>
                <a:gd name="T1" fmla="*/ 3223 h 3228"/>
                <a:gd name="T2" fmla="*/ 1035 w 7006"/>
                <a:gd name="T3" fmla="*/ 3228 h 3228"/>
                <a:gd name="T4" fmla="*/ 1611 w 7006"/>
                <a:gd name="T5" fmla="*/ 3228 h 3228"/>
                <a:gd name="T6" fmla="*/ 1851 w 7006"/>
                <a:gd name="T7" fmla="*/ 3228 h 3228"/>
                <a:gd name="T8" fmla="*/ 2427 w 7006"/>
                <a:gd name="T9" fmla="*/ 3228 h 3228"/>
                <a:gd name="T10" fmla="*/ 2667 w 7006"/>
                <a:gd name="T11" fmla="*/ 3228 h 3228"/>
                <a:gd name="T12" fmla="*/ 3243 w 7006"/>
                <a:gd name="T13" fmla="*/ 3228 h 3228"/>
                <a:gd name="T14" fmla="*/ 3483 w 7006"/>
                <a:gd name="T15" fmla="*/ 3228 h 3228"/>
                <a:gd name="T16" fmla="*/ 4059 w 7006"/>
                <a:gd name="T17" fmla="*/ 3228 h 3228"/>
                <a:gd name="T18" fmla="*/ 4299 w 7006"/>
                <a:gd name="T19" fmla="*/ 3228 h 3228"/>
                <a:gd name="T20" fmla="*/ 4875 w 7006"/>
                <a:gd name="T21" fmla="*/ 3228 h 3228"/>
                <a:gd name="T22" fmla="*/ 5115 w 7006"/>
                <a:gd name="T23" fmla="*/ 3228 h 3228"/>
                <a:gd name="T24" fmla="*/ 5691 w 7006"/>
                <a:gd name="T25" fmla="*/ 3228 h 3228"/>
                <a:gd name="T26" fmla="*/ 5931 w 7006"/>
                <a:gd name="T27" fmla="*/ 3228 h 3228"/>
                <a:gd name="T28" fmla="*/ 6505 w 7006"/>
                <a:gd name="T29" fmla="*/ 3180 h 3228"/>
                <a:gd name="T30" fmla="*/ 6724 w 7006"/>
                <a:gd name="T31" fmla="*/ 3118 h 3228"/>
                <a:gd name="T32" fmla="*/ 6724 w 7006"/>
                <a:gd name="T33" fmla="*/ 3118 h 3228"/>
                <a:gd name="T34" fmla="*/ 6958 w 7006"/>
                <a:gd name="T35" fmla="*/ 2654 h 3228"/>
                <a:gd name="T36" fmla="*/ 6965 w 7006"/>
                <a:gd name="T37" fmla="*/ 2920 h 3228"/>
                <a:gd name="T38" fmla="*/ 7006 w 7006"/>
                <a:gd name="T39" fmla="*/ 2414 h 3228"/>
                <a:gd name="T40" fmla="*/ 7006 w 7006"/>
                <a:gd name="T41" fmla="*/ 1838 h 3228"/>
                <a:gd name="T42" fmla="*/ 7006 w 7006"/>
                <a:gd name="T43" fmla="*/ 1598 h 3228"/>
                <a:gd name="T44" fmla="*/ 7006 w 7006"/>
                <a:gd name="T45" fmla="*/ 1022 h 3228"/>
                <a:gd name="T46" fmla="*/ 7006 w 7006"/>
                <a:gd name="T47" fmla="*/ 782 h 3228"/>
                <a:gd name="T48" fmla="*/ 6950 w 7006"/>
                <a:gd name="T49" fmla="*/ 418 h 3228"/>
                <a:gd name="T50" fmla="*/ 6908 w 7006"/>
                <a:gd name="T51" fmla="*/ 211 h 3228"/>
                <a:gd name="T52" fmla="*/ 7006 w 7006"/>
                <a:gd name="T53" fmla="*/ 508 h 3228"/>
                <a:gd name="T54" fmla="*/ 6719 w 7006"/>
                <a:gd name="T55" fmla="*/ 53 h 3228"/>
                <a:gd name="T56" fmla="*/ 6139 w 7006"/>
                <a:gd name="T57" fmla="*/ 0 h 3228"/>
                <a:gd name="T58" fmla="*/ 5899 w 7006"/>
                <a:gd name="T59" fmla="*/ 0 h 3228"/>
                <a:gd name="T60" fmla="*/ 5323 w 7006"/>
                <a:gd name="T61" fmla="*/ 0 h 3228"/>
                <a:gd name="T62" fmla="*/ 5083 w 7006"/>
                <a:gd name="T63" fmla="*/ 0 h 3228"/>
                <a:gd name="T64" fmla="*/ 4507 w 7006"/>
                <a:gd name="T65" fmla="*/ 0 h 3228"/>
                <a:gd name="T66" fmla="*/ 4267 w 7006"/>
                <a:gd name="T67" fmla="*/ 0 h 3228"/>
                <a:gd name="T68" fmla="*/ 3691 w 7006"/>
                <a:gd name="T69" fmla="*/ 0 h 3228"/>
                <a:gd name="T70" fmla="*/ 3451 w 7006"/>
                <a:gd name="T71" fmla="*/ 0 h 3228"/>
                <a:gd name="T72" fmla="*/ 2875 w 7006"/>
                <a:gd name="T73" fmla="*/ 0 h 3228"/>
                <a:gd name="T74" fmla="*/ 2635 w 7006"/>
                <a:gd name="T75" fmla="*/ 0 h 3228"/>
                <a:gd name="T76" fmla="*/ 2059 w 7006"/>
                <a:gd name="T77" fmla="*/ 0 h 3228"/>
                <a:gd name="T78" fmla="*/ 1819 w 7006"/>
                <a:gd name="T79" fmla="*/ 0 h 3228"/>
                <a:gd name="T80" fmla="*/ 1243 w 7006"/>
                <a:gd name="T81" fmla="*/ 0 h 3228"/>
                <a:gd name="T82" fmla="*/ 1003 w 7006"/>
                <a:gd name="T83" fmla="*/ 0 h 3228"/>
                <a:gd name="T84" fmla="*/ 403 w 7006"/>
                <a:gd name="T85" fmla="*/ 35 h 3228"/>
                <a:gd name="T86" fmla="*/ 226 w 7006"/>
                <a:gd name="T87" fmla="*/ 148 h 3228"/>
                <a:gd name="T88" fmla="*/ 84 w 7006"/>
                <a:gd name="T89" fmla="*/ 331 h 3228"/>
                <a:gd name="T90" fmla="*/ 0 w 7006"/>
                <a:gd name="T91" fmla="*/ 647 h 3228"/>
                <a:gd name="T92" fmla="*/ 76 w 7006"/>
                <a:gd name="T93" fmla="*/ 295 h 3228"/>
                <a:gd name="T94" fmla="*/ 24 w 7006"/>
                <a:gd name="T95" fmla="*/ 863 h 3228"/>
                <a:gd name="T96" fmla="*/ 24 w 7006"/>
                <a:gd name="T97" fmla="*/ 1103 h 3228"/>
                <a:gd name="T98" fmla="*/ 24 w 7006"/>
                <a:gd name="T99" fmla="*/ 1679 h 3228"/>
                <a:gd name="T100" fmla="*/ 24 w 7006"/>
                <a:gd name="T101" fmla="*/ 1919 h 3228"/>
                <a:gd name="T102" fmla="*/ 24 w 7006"/>
                <a:gd name="T103" fmla="*/ 2495 h 3228"/>
                <a:gd name="T104" fmla="*/ 129 w 7006"/>
                <a:gd name="T105" fmla="*/ 2979 h 3228"/>
                <a:gd name="T106" fmla="*/ 86 w 7006"/>
                <a:gd name="T107" fmla="*/ 3002 h 3228"/>
                <a:gd name="T108" fmla="*/ 52 w 7006"/>
                <a:gd name="T109" fmla="*/ 2757 h 3228"/>
                <a:gd name="T110" fmla="*/ 360 w 7006"/>
                <a:gd name="T111" fmla="*/ 3204 h 3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7006" h="3228">
                  <a:moveTo>
                    <a:pt x="462" y="3176"/>
                  </a:moveTo>
                  <a:lnTo>
                    <a:pt x="511" y="3181"/>
                  </a:lnTo>
                  <a:lnTo>
                    <a:pt x="795" y="3180"/>
                  </a:lnTo>
                  <a:cubicBezTo>
                    <a:pt x="808" y="3180"/>
                    <a:pt x="819" y="3191"/>
                    <a:pt x="819" y="3204"/>
                  </a:cubicBezTo>
                  <a:cubicBezTo>
                    <a:pt x="819" y="3218"/>
                    <a:pt x="808" y="3228"/>
                    <a:pt x="795" y="3228"/>
                  </a:cubicBezTo>
                  <a:lnTo>
                    <a:pt x="506" y="3228"/>
                  </a:lnTo>
                  <a:lnTo>
                    <a:pt x="457" y="3223"/>
                  </a:lnTo>
                  <a:lnTo>
                    <a:pt x="457" y="3223"/>
                  </a:lnTo>
                  <a:cubicBezTo>
                    <a:pt x="444" y="3222"/>
                    <a:pt x="434" y="3210"/>
                    <a:pt x="435" y="3197"/>
                  </a:cubicBezTo>
                  <a:cubicBezTo>
                    <a:pt x="437" y="3184"/>
                    <a:pt x="448" y="3174"/>
                    <a:pt x="462" y="3176"/>
                  </a:cubicBezTo>
                  <a:close/>
                  <a:moveTo>
                    <a:pt x="1035" y="3180"/>
                  </a:moveTo>
                  <a:lnTo>
                    <a:pt x="1035" y="3180"/>
                  </a:lnTo>
                  <a:cubicBezTo>
                    <a:pt x="1048" y="3180"/>
                    <a:pt x="1059" y="3191"/>
                    <a:pt x="1059" y="3204"/>
                  </a:cubicBezTo>
                  <a:cubicBezTo>
                    <a:pt x="1059" y="3218"/>
                    <a:pt x="1048" y="3228"/>
                    <a:pt x="1035" y="3228"/>
                  </a:cubicBezTo>
                  <a:lnTo>
                    <a:pt x="1035" y="3228"/>
                  </a:lnTo>
                  <a:cubicBezTo>
                    <a:pt x="1022" y="3228"/>
                    <a:pt x="1011" y="3218"/>
                    <a:pt x="1011" y="3204"/>
                  </a:cubicBezTo>
                  <a:cubicBezTo>
                    <a:pt x="1011" y="3191"/>
                    <a:pt x="1022" y="3180"/>
                    <a:pt x="1035" y="3180"/>
                  </a:cubicBezTo>
                  <a:close/>
                  <a:moveTo>
                    <a:pt x="1275" y="3180"/>
                  </a:moveTo>
                  <a:lnTo>
                    <a:pt x="1611" y="3180"/>
                  </a:lnTo>
                  <a:cubicBezTo>
                    <a:pt x="1624" y="3180"/>
                    <a:pt x="1635" y="3191"/>
                    <a:pt x="1635" y="3204"/>
                  </a:cubicBezTo>
                  <a:cubicBezTo>
                    <a:pt x="1635" y="3218"/>
                    <a:pt x="1624" y="3228"/>
                    <a:pt x="1611" y="3228"/>
                  </a:cubicBezTo>
                  <a:lnTo>
                    <a:pt x="1275" y="3228"/>
                  </a:lnTo>
                  <a:cubicBezTo>
                    <a:pt x="1262" y="3228"/>
                    <a:pt x="1251" y="3218"/>
                    <a:pt x="1251" y="3204"/>
                  </a:cubicBezTo>
                  <a:cubicBezTo>
                    <a:pt x="1251" y="3191"/>
                    <a:pt x="1262" y="3180"/>
                    <a:pt x="1275" y="3180"/>
                  </a:cubicBezTo>
                  <a:close/>
                  <a:moveTo>
                    <a:pt x="1851" y="3180"/>
                  </a:moveTo>
                  <a:lnTo>
                    <a:pt x="1851" y="3180"/>
                  </a:lnTo>
                  <a:cubicBezTo>
                    <a:pt x="1864" y="3180"/>
                    <a:pt x="1875" y="3191"/>
                    <a:pt x="1875" y="3204"/>
                  </a:cubicBezTo>
                  <a:cubicBezTo>
                    <a:pt x="1875" y="3218"/>
                    <a:pt x="1864" y="3228"/>
                    <a:pt x="1851" y="3228"/>
                  </a:cubicBezTo>
                  <a:lnTo>
                    <a:pt x="1851" y="3228"/>
                  </a:lnTo>
                  <a:cubicBezTo>
                    <a:pt x="1838" y="3228"/>
                    <a:pt x="1827" y="3218"/>
                    <a:pt x="1827" y="3204"/>
                  </a:cubicBezTo>
                  <a:cubicBezTo>
                    <a:pt x="1827" y="3191"/>
                    <a:pt x="1838" y="3180"/>
                    <a:pt x="1851" y="3180"/>
                  </a:cubicBezTo>
                  <a:close/>
                  <a:moveTo>
                    <a:pt x="2091" y="3180"/>
                  </a:moveTo>
                  <a:lnTo>
                    <a:pt x="2427" y="3180"/>
                  </a:lnTo>
                  <a:cubicBezTo>
                    <a:pt x="2440" y="3180"/>
                    <a:pt x="2451" y="3191"/>
                    <a:pt x="2451" y="3204"/>
                  </a:cubicBezTo>
                  <a:cubicBezTo>
                    <a:pt x="2451" y="3218"/>
                    <a:pt x="2440" y="3228"/>
                    <a:pt x="2427" y="3228"/>
                  </a:cubicBezTo>
                  <a:lnTo>
                    <a:pt x="2091" y="3228"/>
                  </a:lnTo>
                  <a:cubicBezTo>
                    <a:pt x="2078" y="3228"/>
                    <a:pt x="2067" y="3218"/>
                    <a:pt x="2067" y="3204"/>
                  </a:cubicBezTo>
                  <a:cubicBezTo>
                    <a:pt x="2067" y="3191"/>
                    <a:pt x="2078" y="3180"/>
                    <a:pt x="2091" y="3180"/>
                  </a:cubicBezTo>
                  <a:close/>
                  <a:moveTo>
                    <a:pt x="2667" y="3180"/>
                  </a:moveTo>
                  <a:lnTo>
                    <a:pt x="2667" y="3180"/>
                  </a:lnTo>
                  <a:cubicBezTo>
                    <a:pt x="2680" y="3180"/>
                    <a:pt x="2691" y="3191"/>
                    <a:pt x="2691" y="3204"/>
                  </a:cubicBezTo>
                  <a:cubicBezTo>
                    <a:pt x="2691" y="3218"/>
                    <a:pt x="2680" y="3228"/>
                    <a:pt x="2667" y="3228"/>
                  </a:cubicBezTo>
                  <a:lnTo>
                    <a:pt x="2667" y="3228"/>
                  </a:lnTo>
                  <a:cubicBezTo>
                    <a:pt x="2654" y="3228"/>
                    <a:pt x="2643" y="3218"/>
                    <a:pt x="2643" y="3204"/>
                  </a:cubicBezTo>
                  <a:cubicBezTo>
                    <a:pt x="2643" y="3191"/>
                    <a:pt x="2654" y="3180"/>
                    <a:pt x="2667" y="3180"/>
                  </a:cubicBezTo>
                  <a:close/>
                  <a:moveTo>
                    <a:pt x="2907" y="3180"/>
                  </a:moveTo>
                  <a:lnTo>
                    <a:pt x="3243" y="3180"/>
                  </a:lnTo>
                  <a:cubicBezTo>
                    <a:pt x="3256" y="3180"/>
                    <a:pt x="3267" y="3191"/>
                    <a:pt x="3267" y="3204"/>
                  </a:cubicBezTo>
                  <a:cubicBezTo>
                    <a:pt x="3267" y="3218"/>
                    <a:pt x="3256" y="3228"/>
                    <a:pt x="3243" y="3228"/>
                  </a:cubicBezTo>
                  <a:lnTo>
                    <a:pt x="2907" y="3228"/>
                  </a:lnTo>
                  <a:cubicBezTo>
                    <a:pt x="2894" y="3228"/>
                    <a:pt x="2883" y="3218"/>
                    <a:pt x="2883" y="3204"/>
                  </a:cubicBezTo>
                  <a:cubicBezTo>
                    <a:pt x="2883" y="3191"/>
                    <a:pt x="2894" y="3180"/>
                    <a:pt x="2907" y="3180"/>
                  </a:cubicBezTo>
                  <a:close/>
                  <a:moveTo>
                    <a:pt x="3483" y="3180"/>
                  </a:moveTo>
                  <a:lnTo>
                    <a:pt x="3483" y="3180"/>
                  </a:lnTo>
                  <a:cubicBezTo>
                    <a:pt x="3496" y="3180"/>
                    <a:pt x="3507" y="3191"/>
                    <a:pt x="3507" y="3204"/>
                  </a:cubicBezTo>
                  <a:cubicBezTo>
                    <a:pt x="3507" y="3218"/>
                    <a:pt x="3496" y="3228"/>
                    <a:pt x="3483" y="3228"/>
                  </a:cubicBezTo>
                  <a:lnTo>
                    <a:pt x="3483" y="3228"/>
                  </a:lnTo>
                  <a:cubicBezTo>
                    <a:pt x="3470" y="3228"/>
                    <a:pt x="3459" y="3218"/>
                    <a:pt x="3459" y="3204"/>
                  </a:cubicBezTo>
                  <a:cubicBezTo>
                    <a:pt x="3459" y="3191"/>
                    <a:pt x="3470" y="3180"/>
                    <a:pt x="3483" y="3180"/>
                  </a:cubicBezTo>
                  <a:close/>
                  <a:moveTo>
                    <a:pt x="3723" y="3180"/>
                  </a:moveTo>
                  <a:lnTo>
                    <a:pt x="4059" y="3180"/>
                  </a:lnTo>
                  <a:cubicBezTo>
                    <a:pt x="4072" y="3180"/>
                    <a:pt x="4083" y="3191"/>
                    <a:pt x="4083" y="3204"/>
                  </a:cubicBezTo>
                  <a:cubicBezTo>
                    <a:pt x="4083" y="3218"/>
                    <a:pt x="4072" y="3228"/>
                    <a:pt x="4059" y="3228"/>
                  </a:cubicBezTo>
                  <a:lnTo>
                    <a:pt x="3723" y="3228"/>
                  </a:lnTo>
                  <a:cubicBezTo>
                    <a:pt x="3710" y="3228"/>
                    <a:pt x="3699" y="3218"/>
                    <a:pt x="3699" y="3204"/>
                  </a:cubicBezTo>
                  <a:cubicBezTo>
                    <a:pt x="3699" y="3191"/>
                    <a:pt x="3710" y="3180"/>
                    <a:pt x="3723" y="3180"/>
                  </a:cubicBezTo>
                  <a:close/>
                  <a:moveTo>
                    <a:pt x="4299" y="3180"/>
                  </a:moveTo>
                  <a:lnTo>
                    <a:pt x="4299" y="3180"/>
                  </a:lnTo>
                  <a:cubicBezTo>
                    <a:pt x="4312" y="3180"/>
                    <a:pt x="4323" y="3191"/>
                    <a:pt x="4323" y="3204"/>
                  </a:cubicBezTo>
                  <a:cubicBezTo>
                    <a:pt x="4323" y="3218"/>
                    <a:pt x="4312" y="3228"/>
                    <a:pt x="4299" y="3228"/>
                  </a:cubicBezTo>
                  <a:lnTo>
                    <a:pt x="4299" y="3228"/>
                  </a:lnTo>
                  <a:cubicBezTo>
                    <a:pt x="4286" y="3228"/>
                    <a:pt x="4275" y="3218"/>
                    <a:pt x="4275" y="3204"/>
                  </a:cubicBezTo>
                  <a:cubicBezTo>
                    <a:pt x="4275" y="3191"/>
                    <a:pt x="4286" y="3180"/>
                    <a:pt x="4299" y="3180"/>
                  </a:cubicBezTo>
                  <a:close/>
                  <a:moveTo>
                    <a:pt x="4539" y="3180"/>
                  </a:moveTo>
                  <a:lnTo>
                    <a:pt x="4875" y="3180"/>
                  </a:lnTo>
                  <a:cubicBezTo>
                    <a:pt x="4888" y="3180"/>
                    <a:pt x="4899" y="3191"/>
                    <a:pt x="4899" y="3204"/>
                  </a:cubicBezTo>
                  <a:cubicBezTo>
                    <a:pt x="4899" y="3218"/>
                    <a:pt x="4888" y="3228"/>
                    <a:pt x="4875" y="3228"/>
                  </a:cubicBezTo>
                  <a:lnTo>
                    <a:pt x="4539" y="3228"/>
                  </a:lnTo>
                  <a:cubicBezTo>
                    <a:pt x="4526" y="3228"/>
                    <a:pt x="4515" y="3218"/>
                    <a:pt x="4515" y="3204"/>
                  </a:cubicBezTo>
                  <a:cubicBezTo>
                    <a:pt x="4515" y="3191"/>
                    <a:pt x="4526" y="3180"/>
                    <a:pt x="4539" y="3180"/>
                  </a:cubicBezTo>
                  <a:close/>
                  <a:moveTo>
                    <a:pt x="5115" y="3180"/>
                  </a:moveTo>
                  <a:lnTo>
                    <a:pt x="5115" y="3180"/>
                  </a:lnTo>
                  <a:cubicBezTo>
                    <a:pt x="5128" y="3180"/>
                    <a:pt x="5139" y="3191"/>
                    <a:pt x="5139" y="3204"/>
                  </a:cubicBezTo>
                  <a:cubicBezTo>
                    <a:pt x="5139" y="3218"/>
                    <a:pt x="5128" y="3228"/>
                    <a:pt x="5115" y="3228"/>
                  </a:cubicBezTo>
                  <a:lnTo>
                    <a:pt x="5115" y="3228"/>
                  </a:lnTo>
                  <a:cubicBezTo>
                    <a:pt x="5102" y="3228"/>
                    <a:pt x="5091" y="3218"/>
                    <a:pt x="5091" y="3204"/>
                  </a:cubicBezTo>
                  <a:cubicBezTo>
                    <a:pt x="5091" y="3191"/>
                    <a:pt x="5102" y="3180"/>
                    <a:pt x="5115" y="3180"/>
                  </a:cubicBezTo>
                  <a:close/>
                  <a:moveTo>
                    <a:pt x="5355" y="3180"/>
                  </a:moveTo>
                  <a:lnTo>
                    <a:pt x="5691" y="3180"/>
                  </a:lnTo>
                  <a:cubicBezTo>
                    <a:pt x="5704" y="3180"/>
                    <a:pt x="5715" y="3191"/>
                    <a:pt x="5715" y="3204"/>
                  </a:cubicBezTo>
                  <a:cubicBezTo>
                    <a:pt x="5715" y="3218"/>
                    <a:pt x="5704" y="3228"/>
                    <a:pt x="5691" y="3228"/>
                  </a:cubicBezTo>
                  <a:lnTo>
                    <a:pt x="5355" y="3228"/>
                  </a:lnTo>
                  <a:cubicBezTo>
                    <a:pt x="5342" y="3228"/>
                    <a:pt x="5331" y="3218"/>
                    <a:pt x="5331" y="3204"/>
                  </a:cubicBezTo>
                  <a:cubicBezTo>
                    <a:pt x="5331" y="3191"/>
                    <a:pt x="5342" y="3180"/>
                    <a:pt x="5355" y="3180"/>
                  </a:cubicBezTo>
                  <a:close/>
                  <a:moveTo>
                    <a:pt x="5931" y="3180"/>
                  </a:moveTo>
                  <a:lnTo>
                    <a:pt x="5931" y="3180"/>
                  </a:lnTo>
                  <a:cubicBezTo>
                    <a:pt x="5945" y="3180"/>
                    <a:pt x="5955" y="3191"/>
                    <a:pt x="5955" y="3204"/>
                  </a:cubicBezTo>
                  <a:cubicBezTo>
                    <a:pt x="5955" y="3218"/>
                    <a:pt x="5945" y="3228"/>
                    <a:pt x="5931" y="3228"/>
                  </a:cubicBezTo>
                  <a:lnTo>
                    <a:pt x="5931" y="3228"/>
                  </a:lnTo>
                  <a:cubicBezTo>
                    <a:pt x="5918" y="3228"/>
                    <a:pt x="5907" y="3218"/>
                    <a:pt x="5907" y="3204"/>
                  </a:cubicBezTo>
                  <a:cubicBezTo>
                    <a:pt x="5907" y="3191"/>
                    <a:pt x="5918" y="3180"/>
                    <a:pt x="5931" y="3180"/>
                  </a:cubicBezTo>
                  <a:close/>
                  <a:moveTo>
                    <a:pt x="6171" y="3180"/>
                  </a:moveTo>
                  <a:lnTo>
                    <a:pt x="6498" y="3180"/>
                  </a:lnTo>
                  <a:lnTo>
                    <a:pt x="6505" y="3180"/>
                  </a:lnTo>
                  <a:lnTo>
                    <a:pt x="6505" y="3180"/>
                  </a:lnTo>
                  <a:cubicBezTo>
                    <a:pt x="6518" y="3178"/>
                    <a:pt x="6530" y="3188"/>
                    <a:pt x="6531" y="3201"/>
                  </a:cubicBezTo>
                  <a:cubicBezTo>
                    <a:pt x="6532" y="3214"/>
                    <a:pt x="6523" y="3226"/>
                    <a:pt x="6510" y="3227"/>
                  </a:cubicBezTo>
                  <a:lnTo>
                    <a:pt x="6498" y="3228"/>
                  </a:lnTo>
                  <a:lnTo>
                    <a:pt x="6171" y="3228"/>
                  </a:lnTo>
                  <a:cubicBezTo>
                    <a:pt x="6158" y="3228"/>
                    <a:pt x="6147" y="3218"/>
                    <a:pt x="6147" y="3204"/>
                  </a:cubicBezTo>
                  <a:cubicBezTo>
                    <a:pt x="6147" y="3191"/>
                    <a:pt x="6158" y="3180"/>
                    <a:pt x="6171" y="3180"/>
                  </a:cubicBezTo>
                  <a:close/>
                  <a:moveTo>
                    <a:pt x="6724" y="3118"/>
                  </a:moveTo>
                  <a:lnTo>
                    <a:pt x="6724" y="3118"/>
                  </a:lnTo>
                  <a:lnTo>
                    <a:pt x="6724" y="3118"/>
                  </a:lnTo>
                  <a:cubicBezTo>
                    <a:pt x="6736" y="3112"/>
                    <a:pt x="6750" y="3116"/>
                    <a:pt x="6757" y="3128"/>
                  </a:cubicBezTo>
                  <a:cubicBezTo>
                    <a:pt x="6763" y="3140"/>
                    <a:pt x="6759" y="3154"/>
                    <a:pt x="6747" y="3160"/>
                  </a:cubicBezTo>
                  <a:lnTo>
                    <a:pt x="6747" y="3161"/>
                  </a:lnTo>
                  <a:cubicBezTo>
                    <a:pt x="6736" y="3167"/>
                    <a:pt x="6721" y="3163"/>
                    <a:pt x="6715" y="3151"/>
                  </a:cubicBezTo>
                  <a:cubicBezTo>
                    <a:pt x="6708" y="3139"/>
                    <a:pt x="6712" y="3125"/>
                    <a:pt x="6724" y="3118"/>
                  </a:cubicBezTo>
                  <a:close/>
                  <a:moveTo>
                    <a:pt x="6886" y="2965"/>
                  </a:moveTo>
                  <a:lnTo>
                    <a:pt x="6923" y="2897"/>
                  </a:lnTo>
                  <a:lnTo>
                    <a:pt x="6922" y="2901"/>
                  </a:lnTo>
                  <a:lnTo>
                    <a:pt x="6950" y="2810"/>
                  </a:lnTo>
                  <a:lnTo>
                    <a:pt x="6949" y="2815"/>
                  </a:lnTo>
                  <a:lnTo>
                    <a:pt x="6959" y="2718"/>
                  </a:lnTo>
                  <a:lnTo>
                    <a:pt x="6958" y="2654"/>
                  </a:lnTo>
                  <a:cubicBezTo>
                    <a:pt x="6958" y="2641"/>
                    <a:pt x="6969" y="2630"/>
                    <a:pt x="6982" y="2630"/>
                  </a:cubicBezTo>
                  <a:cubicBezTo>
                    <a:pt x="6996" y="2630"/>
                    <a:pt x="7006" y="2641"/>
                    <a:pt x="7006" y="2654"/>
                  </a:cubicBezTo>
                  <a:lnTo>
                    <a:pt x="7006" y="2723"/>
                  </a:lnTo>
                  <a:lnTo>
                    <a:pt x="6996" y="2820"/>
                  </a:lnTo>
                  <a:cubicBezTo>
                    <a:pt x="6996" y="2821"/>
                    <a:pt x="6996" y="2823"/>
                    <a:pt x="6995" y="2825"/>
                  </a:cubicBezTo>
                  <a:lnTo>
                    <a:pt x="6967" y="2916"/>
                  </a:lnTo>
                  <a:cubicBezTo>
                    <a:pt x="6967" y="2917"/>
                    <a:pt x="6966" y="2919"/>
                    <a:pt x="6965" y="2920"/>
                  </a:cubicBezTo>
                  <a:lnTo>
                    <a:pt x="6928" y="2988"/>
                  </a:lnTo>
                  <a:cubicBezTo>
                    <a:pt x="6922" y="2999"/>
                    <a:pt x="6907" y="3003"/>
                    <a:pt x="6896" y="2997"/>
                  </a:cubicBezTo>
                  <a:cubicBezTo>
                    <a:pt x="6884" y="2991"/>
                    <a:pt x="6880" y="2976"/>
                    <a:pt x="6886" y="2965"/>
                  </a:cubicBezTo>
                  <a:close/>
                  <a:moveTo>
                    <a:pt x="6958" y="2414"/>
                  </a:moveTo>
                  <a:lnTo>
                    <a:pt x="6958" y="2414"/>
                  </a:lnTo>
                  <a:cubicBezTo>
                    <a:pt x="6958" y="2401"/>
                    <a:pt x="6969" y="2390"/>
                    <a:pt x="6982" y="2390"/>
                  </a:cubicBezTo>
                  <a:cubicBezTo>
                    <a:pt x="6996" y="2390"/>
                    <a:pt x="7006" y="2401"/>
                    <a:pt x="7006" y="2414"/>
                  </a:cubicBezTo>
                  <a:lnTo>
                    <a:pt x="7006" y="2414"/>
                  </a:lnTo>
                  <a:cubicBezTo>
                    <a:pt x="7006" y="2428"/>
                    <a:pt x="6996" y="2438"/>
                    <a:pt x="6982" y="2438"/>
                  </a:cubicBezTo>
                  <a:cubicBezTo>
                    <a:pt x="6969" y="2438"/>
                    <a:pt x="6958" y="2428"/>
                    <a:pt x="6958" y="2414"/>
                  </a:cubicBezTo>
                  <a:close/>
                  <a:moveTo>
                    <a:pt x="6958" y="2174"/>
                  </a:moveTo>
                  <a:lnTo>
                    <a:pt x="6958" y="1838"/>
                  </a:lnTo>
                  <a:cubicBezTo>
                    <a:pt x="6958" y="1825"/>
                    <a:pt x="6969" y="1814"/>
                    <a:pt x="6982" y="1814"/>
                  </a:cubicBezTo>
                  <a:cubicBezTo>
                    <a:pt x="6996" y="1814"/>
                    <a:pt x="7006" y="1825"/>
                    <a:pt x="7006" y="1838"/>
                  </a:cubicBezTo>
                  <a:lnTo>
                    <a:pt x="7006" y="2174"/>
                  </a:lnTo>
                  <a:cubicBezTo>
                    <a:pt x="7006" y="2187"/>
                    <a:pt x="6996" y="2198"/>
                    <a:pt x="6982" y="2198"/>
                  </a:cubicBezTo>
                  <a:cubicBezTo>
                    <a:pt x="6969" y="2198"/>
                    <a:pt x="6958" y="2187"/>
                    <a:pt x="6958" y="2174"/>
                  </a:cubicBezTo>
                  <a:close/>
                  <a:moveTo>
                    <a:pt x="6958" y="1598"/>
                  </a:moveTo>
                  <a:lnTo>
                    <a:pt x="6958" y="1598"/>
                  </a:lnTo>
                  <a:cubicBezTo>
                    <a:pt x="6958" y="1585"/>
                    <a:pt x="6969" y="1574"/>
                    <a:pt x="6982" y="1574"/>
                  </a:cubicBezTo>
                  <a:cubicBezTo>
                    <a:pt x="6996" y="1574"/>
                    <a:pt x="7006" y="1585"/>
                    <a:pt x="7006" y="1598"/>
                  </a:cubicBezTo>
                  <a:lnTo>
                    <a:pt x="7006" y="1598"/>
                  </a:lnTo>
                  <a:cubicBezTo>
                    <a:pt x="7006" y="1611"/>
                    <a:pt x="6996" y="1622"/>
                    <a:pt x="6982" y="1622"/>
                  </a:cubicBezTo>
                  <a:cubicBezTo>
                    <a:pt x="6969" y="1622"/>
                    <a:pt x="6958" y="1611"/>
                    <a:pt x="6958" y="1598"/>
                  </a:cubicBezTo>
                  <a:close/>
                  <a:moveTo>
                    <a:pt x="6958" y="1358"/>
                  </a:moveTo>
                  <a:lnTo>
                    <a:pt x="6958" y="1022"/>
                  </a:lnTo>
                  <a:cubicBezTo>
                    <a:pt x="6958" y="1009"/>
                    <a:pt x="6969" y="998"/>
                    <a:pt x="6982" y="998"/>
                  </a:cubicBezTo>
                  <a:cubicBezTo>
                    <a:pt x="6996" y="998"/>
                    <a:pt x="7006" y="1009"/>
                    <a:pt x="7006" y="1022"/>
                  </a:cubicBezTo>
                  <a:lnTo>
                    <a:pt x="7006" y="1358"/>
                  </a:lnTo>
                  <a:cubicBezTo>
                    <a:pt x="7006" y="1371"/>
                    <a:pt x="6996" y="1382"/>
                    <a:pt x="6982" y="1382"/>
                  </a:cubicBezTo>
                  <a:cubicBezTo>
                    <a:pt x="6969" y="1382"/>
                    <a:pt x="6958" y="1371"/>
                    <a:pt x="6958" y="1358"/>
                  </a:cubicBezTo>
                  <a:close/>
                  <a:moveTo>
                    <a:pt x="6958" y="782"/>
                  </a:moveTo>
                  <a:lnTo>
                    <a:pt x="6958" y="782"/>
                  </a:lnTo>
                  <a:cubicBezTo>
                    <a:pt x="6958" y="769"/>
                    <a:pt x="6969" y="758"/>
                    <a:pt x="6982" y="758"/>
                  </a:cubicBezTo>
                  <a:cubicBezTo>
                    <a:pt x="6996" y="758"/>
                    <a:pt x="7006" y="769"/>
                    <a:pt x="7006" y="782"/>
                  </a:cubicBezTo>
                  <a:lnTo>
                    <a:pt x="7006" y="782"/>
                  </a:lnTo>
                  <a:cubicBezTo>
                    <a:pt x="7006" y="795"/>
                    <a:pt x="6996" y="806"/>
                    <a:pt x="6982" y="806"/>
                  </a:cubicBezTo>
                  <a:cubicBezTo>
                    <a:pt x="6969" y="806"/>
                    <a:pt x="6958" y="795"/>
                    <a:pt x="6958" y="782"/>
                  </a:cubicBezTo>
                  <a:close/>
                  <a:moveTo>
                    <a:pt x="6958" y="542"/>
                  </a:moveTo>
                  <a:lnTo>
                    <a:pt x="6958" y="508"/>
                  </a:lnTo>
                  <a:lnTo>
                    <a:pt x="6949" y="413"/>
                  </a:lnTo>
                  <a:lnTo>
                    <a:pt x="6950" y="418"/>
                  </a:lnTo>
                  <a:lnTo>
                    <a:pt x="6922" y="327"/>
                  </a:lnTo>
                  <a:lnTo>
                    <a:pt x="6923" y="331"/>
                  </a:lnTo>
                  <a:lnTo>
                    <a:pt x="6878" y="249"/>
                  </a:lnTo>
                  <a:lnTo>
                    <a:pt x="6881" y="253"/>
                  </a:lnTo>
                  <a:lnTo>
                    <a:pt x="6871" y="241"/>
                  </a:lnTo>
                  <a:cubicBezTo>
                    <a:pt x="6863" y="231"/>
                    <a:pt x="6864" y="216"/>
                    <a:pt x="6874" y="207"/>
                  </a:cubicBezTo>
                  <a:cubicBezTo>
                    <a:pt x="6885" y="199"/>
                    <a:pt x="6900" y="200"/>
                    <a:pt x="6908" y="211"/>
                  </a:cubicBezTo>
                  <a:lnTo>
                    <a:pt x="6918" y="222"/>
                  </a:lnTo>
                  <a:cubicBezTo>
                    <a:pt x="6919" y="223"/>
                    <a:pt x="6920" y="225"/>
                    <a:pt x="6920" y="226"/>
                  </a:cubicBezTo>
                  <a:lnTo>
                    <a:pt x="6965" y="308"/>
                  </a:lnTo>
                  <a:cubicBezTo>
                    <a:pt x="6966" y="309"/>
                    <a:pt x="6967" y="311"/>
                    <a:pt x="6967" y="312"/>
                  </a:cubicBezTo>
                  <a:lnTo>
                    <a:pt x="6995" y="403"/>
                  </a:lnTo>
                  <a:cubicBezTo>
                    <a:pt x="6996" y="405"/>
                    <a:pt x="6996" y="406"/>
                    <a:pt x="6996" y="408"/>
                  </a:cubicBezTo>
                  <a:lnTo>
                    <a:pt x="7006" y="508"/>
                  </a:lnTo>
                  <a:lnTo>
                    <a:pt x="7006" y="542"/>
                  </a:lnTo>
                  <a:cubicBezTo>
                    <a:pt x="7006" y="555"/>
                    <a:pt x="6996" y="566"/>
                    <a:pt x="6982" y="566"/>
                  </a:cubicBezTo>
                  <a:cubicBezTo>
                    <a:pt x="6969" y="566"/>
                    <a:pt x="6958" y="555"/>
                    <a:pt x="6958" y="542"/>
                  </a:cubicBezTo>
                  <a:close/>
                  <a:moveTo>
                    <a:pt x="6696" y="95"/>
                  </a:moveTo>
                  <a:lnTo>
                    <a:pt x="6696" y="95"/>
                  </a:lnTo>
                  <a:cubicBezTo>
                    <a:pt x="6685" y="89"/>
                    <a:pt x="6680" y="74"/>
                    <a:pt x="6686" y="62"/>
                  </a:cubicBezTo>
                  <a:cubicBezTo>
                    <a:pt x="6693" y="51"/>
                    <a:pt x="6707" y="46"/>
                    <a:pt x="6719" y="53"/>
                  </a:cubicBezTo>
                  <a:lnTo>
                    <a:pt x="6719" y="53"/>
                  </a:lnTo>
                  <a:cubicBezTo>
                    <a:pt x="6731" y="59"/>
                    <a:pt x="6735" y="74"/>
                    <a:pt x="6729" y="85"/>
                  </a:cubicBezTo>
                  <a:cubicBezTo>
                    <a:pt x="6722" y="97"/>
                    <a:pt x="6708" y="101"/>
                    <a:pt x="6696" y="95"/>
                  </a:cubicBezTo>
                  <a:close/>
                  <a:moveTo>
                    <a:pt x="6475" y="48"/>
                  </a:moveTo>
                  <a:lnTo>
                    <a:pt x="6139" y="48"/>
                  </a:lnTo>
                  <a:cubicBezTo>
                    <a:pt x="6126" y="48"/>
                    <a:pt x="6115" y="38"/>
                    <a:pt x="6115" y="24"/>
                  </a:cubicBezTo>
                  <a:cubicBezTo>
                    <a:pt x="6115" y="11"/>
                    <a:pt x="6126" y="0"/>
                    <a:pt x="6139" y="0"/>
                  </a:cubicBezTo>
                  <a:lnTo>
                    <a:pt x="6475" y="0"/>
                  </a:lnTo>
                  <a:cubicBezTo>
                    <a:pt x="6488" y="0"/>
                    <a:pt x="6499" y="11"/>
                    <a:pt x="6499" y="24"/>
                  </a:cubicBezTo>
                  <a:cubicBezTo>
                    <a:pt x="6499" y="38"/>
                    <a:pt x="6488" y="48"/>
                    <a:pt x="6475" y="48"/>
                  </a:cubicBezTo>
                  <a:close/>
                  <a:moveTo>
                    <a:pt x="5899" y="48"/>
                  </a:moveTo>
                  <a:lnTo>
                    <a:pt x="5899" y="48"/>
                  </a:lnTo>
                  <a:cubicBezTo>
                    <a:pt x="5886" y="48"/>
                    <a:pt x="5875" y="38"/>
                    <a:pt x="5875" y="24"/>
                  </a:cubicBezTo>
                  <a:cubicBezTo>
                    <a:pt x="5875" y="11"/>
                    <a:pt x="5886" y="0"/>
                    <a:pt x="5899" y="0"/>
                  </a:cubicBezTo>
                  <a:lnTo>
                    <a:pt x="5899" y="0"/>
                  </a:lnTo>
                  <a:cubicBezTo>
                    <a:pt x="5912" y="0"/>
                    <a:pt x="5923" y="11"/>
                    <a:pt x="5923" y="24"/>
                  </a:cubicBezTo>
                  <a:cubicBezTo>
                    <a:pt x="5923" y="38"/>
                    <a:pt x="5912" y="48"/>
                    <a:pt x="5899" y="48"/>
                  </a:cubicBezTo>
                  <a:close/>
                  <a:moveTo>
                    <a:pt x="5659" y="48"/>
                  </a:moveTo>
                  <a:lnTo>
                    <a:pt x="5323" y="48"/>
                  </a:lnTo>
                  <a:cubicBezTo>
                    <a:pt x="5310" y="48"/>
                    <a:pt x="5299" y="38"/>
                    <a:pt x="5299" y="24"/>
                  </a:cubicBezTo>
                  <a:cubicBezTo>
                    <a:pt x="5299" y="11"/>
                    <a:pt x="5310" y="0"/>
                    <a:pt x="5323" y="0"/>
                  </a:cubicBezTo>
                  <a:lnTo>
                    <a:pt x="5659" y="0"/>
                  </a:lnTo>
                  <a:cubicBezTo>
                    <a:pt x="5672" y="0"/>
                    <a:pt x="5683" y="11"/>
                    <a:pt x="5683" y="24"/>
                  </a:cubicBezTo>
                  <a:cubicBezTo>
                    <a:pt x="5683" y="38"/>
                    <a:pt x="5672" y="48"/>
                    <a:pt x="5659" y="48"/>
                  </a:cubicBezTo>
                  <a:close/>
                  <a:moveTo>
                    <a:pt x="5083" y="48"/>
                  </a:moveTo>
                  <a:lnTo>
                    <a:pt x="5083" y="48"/>
                  </a:lnTo>
                  <a:cubicBezTo>
                    <a:pt x="5070" y="48"/>
                    <a:pt x="5059" y="38"/>
                    <a:pt x="5059" y="24"/>
                  </a:cubicBezTo>
                  <a:cubicBezTo>
                    <a:pt x="5059" y="11"/>
                    <a:pt x="5070" y="0"/>
                    <a:pt x="5083" y="0"/>
                  </a:cubicBezTo>
                  <a:lnTo>
                    <a:pt x="5083" y="0"/>
                  </a:lnTo>
                  <a:cubicBezTo>
                    <a:pt x="5096" y="0"/>
                    <a:pt x="5107" y="11"/>
                    <a:pt x="5107" y="24"/>
                  </a:cubicBezTo>
                  <a:cubicBezTo>
                    <a:pt x="5107" y="38"/>
                    <a:pt x="5096" y="48"/>
                    <a:pt x="5083" y="48"/>
                  </a:cubicBezTo>
                  <a:close/>
                  <a:moveTo>
                    <a:pt x="4843" y="48"/>
                  </a:moveTo>
                  <a:lnTo>
                    <a:pt x="4507" y="48"/>
                  </a:lnTo>
                  <a:cubicBezTo>
                    <a:pt x="4494" y="48"/>
                    <a:pt x="4483" y="38"/>
                    <a:pt x="4483" y="24"/>
                  </a:cubicBezTo>
                  <a:cubicBezTo>
                    <a:pt x="4483" y="11"/>
                    <a:pt x="4494" y="0"/>
                    <a:pt x="4507" y="0"/>
                  </a:cubicBezTo>
                  <a:lnTo>
                    <a:pt x="4843" y="0"/>
                  </a:lnTo>
                  <a:cubicBezTo>
                    <a:pt x="4856" y="0"/>
                    <a:pt x="4867" y="11"/>
                    <a:pt x="4867" y="24"/>
                  </a:cubicBezTo>
                  <a:cubicBezTo>
                    <a:pt x="4867" y="38"/>
                    <a:pt x="4856" y="48"/>
                    <a:pt x="4843" y="48"/>
                  </a:cubicBezTo>
                  <a:close/>
                  <a:moveTo>
                    <a:pt x="4267" y="48"/>
                  </a:moveTo>
                  <a:lnTo>
                    <a:pt x="4267" y="48"/>
                  </a:lnTo>
                  <a:cubicBezTo>
                    <a:pt x="4254" y="48"/>
                    <a:pt x="4243" y="38"/>
                    <a:pt x="4243" y="24"/>
                  </a:cubicBezTo>
                  <a:cubicBezTo>
                    <a:pt x="4243" y="11"/>
                    <a:pt x="4254" y="0"/>
                    <a:pt x="4267" y="0"/>
                  </a:cubicBezTo>
                  <a:lnTo>
                    <a:pt x="4267" y="0"/>
                  </a:lnTo>
                  <a:cubicBezTo>
                    <a:pt x="4280" y="0"/>
                    <a:pt x="4291" y="11"/>
                    <a:pt x="4291" y="24"/>
                  </a:cubicBezTo>
                  <a:cubicBezTo>
                    <a:pt x="4291" y="38"/>
                    <a:pt x="4280" y="48"/>
                    <a:pt x="4267" y="48"/>
                  </a:cubicBezTo>
                  <a:close/>
                  <a:moveTo>
                    <a:pt x="4027" y="48"/>
                  </a:moveTo>
                  <a:lnTo>
                    <a:pt x="3691" y="48"/>
                  </a:lnTo>
                  <a:cubicBezTo>
                    <a:pt x="3678" y="48"/>
                    <a:pt x="3667" y="38"/>
                    <a:pt x="3667" y="24"/>
                  </a:cubicBezTo>
                  <a:cubicBezTo>
                    <a:pt x="3667" y="11"/>
                    <a:pt x="3678" y="0"/>
                    <a:pt x="3691" y="0"/>
                  </a:cubicBezTo>
                  <a:lnTo>
                    <a:pt x="4027" y="0"/>
                  </a:lnTo>
                  <a:cubicBezTo>
                    <a:pt x="4040" y="0"/>
                    <a:pt x="4051" y="11"/>
                    <a:pt x="4051" y="24"/>
                  </a:cubicBezTo>
                  <a:cubicBezTo>
                    <a:pt x="4051" y="38"/>
                    <a:pt x="4040" y="48"/>
                    <a:pt x="4027" y="48"/>
                  </a:cubicBezTo>
                  <a:close/>
                  <a:moveTo>
                    <a:pt x="3451" y="48"/>
                  </a:moveTo>
                  <a:lnTo>
                    <a:pt x="3451" y="48"/>
                  </a:lnTo>
                  <a:cubicBezTo>
                    <a:pt x="3438" y="48"/>
                    <a:pt x="3427" y="38"/>
                    <a:pt x="3427" y="24"/>
                  </a:cubicBezTo>
                  <a:cubicBezTo>
                    <a:pt x="3427" y="11"/>
                    <a:pt x="3438" y="0"/>
                    <a:pt x="3451" y="0"/>
                  </a:cubicBezTo>
                  <a:lnTo>
                    <a:pt x="3451" y="0"/>
                  </a:lnTo>
                  <a:cubicBezTo>
                    <a:pt x="3464" y="0"/>
                    <a:pt x="3475" y="11"/>
                    <a:pt x="3475" y="24"/>
                  </a:cubicBezTo>
                  <a:cubicBezTo>
                    <a:pt x="3475" y="38"/>
                    <a:pt x="3464" y="48"/>
                    <a:pt x="3451" y="48"/>
                  </a:cubicBezTo>
                  <a:close/>
                  <a:moveTo>
                    <a:pt x="3211" y="48"/>
                  </a:moveTo>
                  <a:lnTo>
                    <a:pt x="2875" y="48"/>
                  </a:lnTo>
                  <a:cubicBezTo>
                    <a:pt x="2862" y="48"/>
                    <a:pt x="2851" y="38"/>
                    <a:pt x="2851" y="24"/>
                  </a:cubicBezTo>
                  <a:cubicBezTo>
                    <a:pt x="2851" y="11"/>
                    <a:pt x="2862" y="0"/>
                    <a:pt x="2875" y="0"/>
                  </a:cubicBezTo>
                  <a:lnTo>
                    <a:pt x="3211" y="0"/>
                  </a:lnTo>
                  <a:cubicBezTo>
                    <a:pt x="3224" y="0"/>
                    <a:pt x="3235" y="11"/>
                    <a:pt x="3235" y="24"/>
                  </a:cubicBezTo>
                  <a:cubicBezTo>
                    <a:pt x="3235" y="38"/>
                    <a:pt x="3224" y="48"/>
                    <a:pt x="3211" y="48"/>
                  </a:cubicBezTo>
                  <a:close/>
                  <a:moveTo>
                    <a:pt x="2635" y="48"/>
                  </a:moveTo>
                  <a:lnTo>
                    <a:pt x="2635" y="48"/>
                  </a:lnTo>
                  <a:cubicBezTo>
                    <a:pt x="2622" y="48"/>
                    <a:pt x="2611" y="38"/>
                    <a:pt x="2611" y="24"/>
                  </a:cubicBezTo>
                  <a:cubicBezTo>
                    <a:pt x="2611" y="11"/>
                    <a:pt x="2622" y="0"/>
                    <a:pt x="2635" y="0"/>
                  </a:cubicBezTo>
                  <a:lnTo>
                    <a:pt x="2635" y="0"/>
                  </a:lnTo>
                  <a:cubicBezTo>
                    <a:pt x="2648" y="0"/>
                    <a:pt x="2659" y="11"/>
                    <a:pt x="2659" y="24"/>
                  </a:cubicBezTo>
                  <a:cubicBezTo>
                    <a:pt x="2659" y="38"/>
                    <a:pt x="2648" y="48"/>
                    <a:pt x="2635" y="48"/>
                  </a:cubicBezTo>
                  <a:close/>
                  <a:moveTo>
                    <a:pt x="2395" y="48"/>
                  </a:moveTo>
                  <a:lnTo>
                    <a:pt x="2059" y="48"/>
                  </a:lnTo>
                  <a:cubicBezTo>
                    <a:pt x="2046" y="48"/>
                    <a:pt x="2035" y="38"/>
                    <a:pt x="2035" y="24"/>
                  </a:cubicBezTo>
                  <a:cubicBezTo>
                    <a:pt x="2035" y="11"/>
                    <a:pt x="2046" y="0"/>
                    <a:pt x="2059" y="0"/>
                  </a:cubicBezTo>
                  <a:lnTo>
                    <a:pt x="2395" y="0"/>
                  </a:lnTo>
                  <a:cubicBezTo>
                    <a:pt x="2408" y="0"/>
                    <a:pt x="2419" y="11"/>
                    <a:pt x="2419" y="24"/>
                  </a:cubicBezTo>
                  <a:cubicBezTo>
                    <a:pt x="2419" y="38"/>
                    <a:pt x="2408" y="48"/>
                    <a:pt x="2395" y="48"/>
                  </a:cubicBezTo>
                  <a:close/>
                  <a:moveTo>
                    <a:pt x="1819" y="48"/>
                  </a:moveTo>
                  <a:lnTo>
                    <a:pt x="1819" y="48"/>
                  </a:lnTo>
                  <a:cubicBezTo>
                    <a:pt x="1806" y="48"/>
                    <a:pt x="1795" y="38"/>
                    <a:pt x="1795" y="24"/>
                  </a:cubicBezTo>
                  <a:cubicBezTo>
                    <a:pt x="1795" y="11"/>
                    <a:pt x="1806" y="0"/>
                    <a:pt x="1819" y="0"/>
                  </a:cubicBezTo>
                  <a:lnTo>
                    <a:pt x="1819" y="0"/>
                  </a:lnTo>
                  <a:cubicBezTo>
                    <a:pt x="1832" y="0"/>
                    <a:pt x="1843" y="11"/>
                    <a:pt x="1843" y="24"/>
                  </a:cubicBezTo>
                  <a:cubicBezTo>
                    <a:pt x="1843" y="38"/>
                    <a:pt x="1832" y="48"/>
                    <a:pt x="1819" y="48"/>
                  </a:cubicBezTo>
                  <a:close/>
                  <a:moveTo>
                    <a:pt x="1579" y="48"/>
                  </a:moveTo>
                  <a:lnTo>
                    <a:pt x="1243" y="48"/>
                  </a:lnTo>
                  <a:cubicBezTo>
                    <a:pt x="1230" y="48"/>
                    <a:pt x="1219" y="38"/>
                    <a:pt x="1219" y="24"/>
                  </a:cubicBezTo>
                  <a:cubicBezTo>
                    <a:pt x="1219" y="11"/>
                    <a:pt x="1230" y="0"/>
                    <a:pt x="1243" y="0"/>
                  </a:cubicBezTo>
                  <a:lnTo>
                    <a:pt x="1579" y="0"/>
                  </a:lnTo>
                  <a:cubicBezTo>
                    <a:pt x="1592" y="0"/>
                    <a:pt x="1603" y="11"/>
                    <a:pt x="1603" y="24"/>
                  </a:cubicBezTo>
                  <a:cubicBezTo>
                    <a:pt x="1603" y="38"/>
                    <a:pt x="1592" y="48"/>
                    <a:pt x="1579" y="48"/>
                  </a:cubicBezTo>
                  <a:close/>
                  <a:moveTo>
                    <a:pt x="1003" y="48"/>
                  </a:moveTo>
                  <a:lnTo>
                    <a:pt x="1003" y="48"/>
                  </a:lnTo>
                  <a:cubicBezTo>
                    <a:pt x="990" y="48"/>
                    <a:pt x="979" y="38"/>
                    <a:pt x="979" y="24"/>
                  </a:cubicBezTo>
                  <a:cubicBezTo>
                    <a:pt x="979" y="11"/>
                    <a:pt x="990" y="0"/>
                    <a:pt x="1003" y="0"/>
                  </a:cubicBezTo>
                  <a:lnTo>
                    <a:pt x="1003" y="0"/>
                  </a:lnTo>
                  <a:cubicBezTo>
                    <a:pt x="1016" y="0"/>
                    <a:pt x="1027" y="11"/>
                    <a:pt x="1027" y="24"/>
                  </a:cubicBezTo>
                  <a:cubicBezTo>
                    <a:pt x="1027" y="38"/>
                    <a:pt x="1016" y="48"/>
                    <a:pt x="1003" y="48"/>
                  </a:cubicBezTo>
                  <a:close/>
                  <a:moveTo>
                    <a:pt x="763" y="48"/>
                  </a:moveTo>
                  <a:lnTo>
                    <a:pt x="508" y="48"/>
                  </a:lnTo>
                  <a:lnTo>
                    <a:pt x="430" y="57"/>
                  </a:lnTo>
                  <a:cubicBezTo>
                    <a:pt x="417" y="58"/>
                    <a:pt x="405" y="48"/>
                    <a:pt x="403" y="35"/>
                  </a:cubicBezTo>
                  <a:cubicBezTo>
                    <a:pt x="402" y="22"/>
                    <a:pt x="412" y="10"/>
                    <a:pt x="425" y="9"/>
                  </a:cubicBezTo>
                  <a:lnTo>
                    <a:pt x="508" y="0"/>
                  </a:lnTo>
                  <a:lnTo>
                    <a:pt x="763" y="0"/>
                  </a:lnTo>
                  <a:cubicBezTo>
                    <a:pt x="776" y="0"/>
                    <a:pt x="787" y="11"/>
                    <a:pt x="787" y="24"/>
                  </a:cubicBezTo>
                  <a:cubicBezTo>
                    <a:pt x="787" y="38"/>
                    <a:pt x="776" y="48"/>
                    <a:pt x="763" y="48"/>
                  </a:cubicBezTo>
                  <a:close/>
                  <a:moveTo>
                    <a:pt x="226" y="148"/>
                  </a:moveTo>
                  <a:lnTo>
                    <a:pt x="226" y="148"/>
                  </a:lnTo>
                  <a:cubicBezTo>
                    <a:pt x="216" y="156"/>
                    <a:pt x="201" y="155"/>
                    <a:pt x="192" y="145"/>
                  </a:cubicBezTo>
                  <a:cubicBezTo>
                    <a:pt x="184" y="135"/>
                    <a:pt x="185" y="119"/>
                    <a:pt x="196" y="111"/>
                  </a:cubicBezTo>
                  <a:lnTo>
                    <a:pt x="196" y="111"/>
                  </a:lnTo>
                  <a:cubicBezTo>
                    <a:pt x="206" y="102"/>
                    <a:pt x="221" y="104"/>
                    <a:pt x="229" y="114"/>
                  </a:cubicBezTo>
                  <a:cubicBezTo>
                    <a:pt x="238" y="124"/>
                    <a:pt x="236" y="139"/>
                    <a:pt x="226" y="148"/>
                  </a:cubicBezTo>
                  <a:close/>
                  <a:moveTo>
                    <a:pt x="85" y="328"/>
                  </a:moveTo>
                  <a:lnTo>
                    <a:pt x="84" y="331"/>
                  </a:lnTo>
                  <a:lnTo>
                    <a:pt x="85" y="327"/>
                  </a:lnTo>
                  <a:lnTo>
                    <a:pt x="57" y="418"/>
                  </a:lnTo>
                  <a:lnTo>
                    <a:pt x="58" y="413"/>
                  </a:lnTo>
                  <a:lnTo>
                    <a:pt x="48" y="511"/>
                  </a:lnTo>
                  <a:lnTo>
                    <a:pt x="48" y="647"/>
                  </a:lnTo>
                  <a:cubicBezTo>
                    <a:pt x="48" y="660"/>
                    <a:pt x="38" y="671"/>
                    <a:pt x="24" y="671"/>
                  </a:cubicBezTo>
                  <a:cubicBezTo>
                    <a:pt x="11" y="671"/>
                    <a:pt x="0" y="660"/>
                    <a:pt x="0" y="647"/>
                  </a:cubicBezTo>
                  <a:lnTo>
                    <a:pt x="1" y="506"/>
                  </a:lnTo>
                  <a:lnTo>
                    <a:pt x="11" y="408"/>
                  </a:lnTo>
                  <a:cubicBezTo>
                    <a:pt x="11" y="406"/>
                    <a:pt x="11" y="405"/>
                    <a:pt x="12" y="403"/>
                  </a:cubicBezTo>
                  <a:lnTo>
                    <a:pt x="40" y="312"/>
                  </a:lnTo>
                  <a:cubicBezTo>
                    <a:pt x="40" y="311"/>
                    <a:pt x="41" y="309"/>
                    <a:pt x="41" y="308"/>
                  </a:cubicBezTo>
                  <a:lnTo>
                    <a:pt x="43" y="305"/>
                  </a:lnTo>
                  <a:cubicBezTo>
                    <a:pt x="50" y="293"/>
                    <a:pt x="64" y="289"/>
                    <a:pt x="76" y="295"/>
                  </a:cubicBezTo>
                  <a:cubicBezTo>
                    <a:pt x="87" y="302"/>
                    <a:pt x="92" y="316"/>
                    <a:pt x="85" y="328"/>
                  </a:cubicBezTo>
                  <a:close/>
                  <a:moveTo>
                    <a:pt x="48" y="887"/>
                  </a:moveTo>
                  <a:lnTo>
                    <a:pt x="48" y="887"/>
                  </a:lnTo>
                  <a:cubicBezTo>
                    <a:pt x="48" y="900"/>
                    <a:pt x="38" y="911"/>
                    <a:pt x="24" y="911"/>
                  </a:cubicBezTo>
                  <a:cubicBezTo>
                    <a:pt x="11" y="911"/>
                    <a:pt x="0" y="900"/>
                    <a:pt x="0" y="887"/>
                  </a:cubicBezTo>
                  <a:lnTo>
                    <a:pt x="0" y="887"/>
                  </a:lnTo>
                  <a:cubicBezTo>
                    <a:pt x="0" y="874"/>
                    <a:pt x="11" y="863"/>
                    <a:pt x="24" y="863"/>
                  </a:cubicBezTo>
                  <a:cubicBezTo>
                    <a:pt x="38" y="863"/>
                    <a:pt x="48" y="874"/>
                    <a:pt x="48" y="887"/>
                  </a:cubicBezTo>
                  <a:close/>
                  <a:moveTo>
                    <a:pt x="48" y="1127"/>
                  </a:moveTo>
                  <a:lnTo>
                    <a:pt x="48" y="1463"/>
                  </a:lnTo>
                  <a:cubicBezTo>
                    <a:pt x="48" y="1476"/>
                    <a:pt x="38" y="1487"/>
                    <a:pt x="24" y="1487"/>
                  </a:cubicBezTo>
                  <a:cubicBezTo>
                    <a:pt x="11" y="1487"/>
                    <a:pt x="0" y="1476"/>
                    <a:pt x="0" y="1463"/>
                  </a:cubicBezTo>
                  <a:lnTo>
                    <a:pt x="0" y="1127"/>
                  </a:lnTo>
                  <a:cubicBezTo>
                    <a:pt x="0" y="1114"/>
                    <a:pt x="11" y="1103"/>
                    <a:pt x="24" y="1103"/>
                  </a:cubicBezTo>
                  <a:cubicBezTo>
                    <a:pt x="38" y="1103"/>
                    <a:pt x="48" y="1114"/>
                    <a:pt x="48" y="1127"/>
                  </a:cubicBezTo>
                  <a:close/>
                  <a:moveTo>
                    <a:pt x="48" y="1703"/>
                  </a:moveTo>
                  <a:lnTo>
                    <a:pt x="48" y="1703"/>
                  </a:lnTo>
                  <a:cubicBezTo>
                    <a:pt x="48" y="1716"/>
                    <a:pt x="38" y="1727"/>
                    <a:pt x="24" y="1727"/>
                  </a:cubicBezTo>
                  <a:cubicBezTo>
                    <a:pt x="11" y="1727"/>
                    <a:pt x="0" y="1716"/>
                    <a:pt x="0" y="1703"/>
                  </a:cubicBezTo>
                  <a:lnTo>
                    <a:pt x="0" y="1703"/>
                  </a:lnTo>
                  <a:cubicBezTo>
                    <a:pt x="0" y="1690"/>
                    <a:pt x="11" y="1679"/>
                    <a:pt x="24" y="1679"/>
                  </a:cubicBezTo>
                  <a:cubicBezTo>
                    <a:pt x="38" y="1679"/>
                    <a:pt x="48" y="1690"/>
                    <a:pt x="48" y="1703"/>
                  </a:cubicBezTo>
                  <a:close/>
                  <a:moveTo>
                    <a:pt x="48" y="1943"/>
                  </a:moveTo>
                  <a:lnTo>
                    <a:pt x="48" y="2279"/>
                  </a:lnTo>
                  <a:cubicBezTo>
                    <a:pt x="48" y="2292"/>
                    <a:pt x="38" y="2303"/>
                    <a:pt x="24" y="2303"/>
                  </a:cubicBezTo>
                  <a:cubicBezTo>
                    <a:pt x="11" y="2303"/>
                    <a:pt x="0" y="2292"/>
                    <a:pt x="0" y="2279"/>
                  </a:cubicBezTo>
                  <a:lnTo>
                    <a:pt x="0" y="1943"/>
                  </a:lnTo>
                  <a:cubicBezTo>
                    <a:pt x="0" y="1930"/>
                    <a:pt x="11" y="1919"/>
                    <a:pt x="24" y="1919"/>
                  </a:cubicBezTo>
                  <a:cubicBezTo>
                    <a:pt x="38" y="1919"/>
                    <a:pt x="48" y="1930"/>
                    <a:pt x="48" y="1943"/>
                  </a:cubicBezTo>
                  <a:close/>
                  <a:moveTo>
                    <a:pt x="48" y="2519"/>
                  </a:moveTo>
                  <a:lnTo>
                    <a:pt x="48" y="2519"/>
                  </a:lnTo>
                  <a:cubicBezTo>
                    <a:pt x="48" y="2532"/>
                    <a:pt x="38" y="2543"/>
                    <a:pt x="24" y="2543"/>
                  </a:cubicBezTo>
                  <a:cubicBezTo>
                    <a:pt x="11" y="2543"/>
                    <a:pt x="0" y="2532"/>
                    <a:pt x="0" y="2519"/>
                  </a:cubicBezTo>
                  <a:lnTo>
                    <a:pt x="0" y="2519"/>
                  </a:lnTo>
                  <a:cubicBezTo>
                    <a:pt x="0" y="2506"/>
                    <a:pt x="11" y="2495"/>
                    <a:pt x="24" y="2495"/>
                  </a:cubicBezTo>
                  <a:cubicBezTo>
                    <a:pt x="38" y="2495"/>
                    <a:pt x="48" y="2506"/>
                    <a:pt x="48" y="2519"/>
                  </a:cubicBezTo>
                  <a:close/>
                  <a:moveTo>
                    <a:pt x="52" y="2757"/>
                  </a:moveTo>
                  <a:lnTo>
                    <a:pt x="58" y="2815"/>
                  </a:lnTo>
                  <a:lnTo>
                    <a:pt x="57" y="2810"/>
                  </a:lnTo>
                  <a:lnTo>
                    <a:pt x="85" y="2901"/>
                  </a:lnTo>
                  <a:lnTo>
                    <a:pt x="84" y="2897"/>
                  </a:lnTo>
                  <a:lnTo>
                    <a:pt x="129" y="2979"/>
                  </a:lnTo>
                  <a:lnTo>
                    <a:pt x="126" y="2975"/>
                  </a:lnTo>
                  <a:lnTo>
                    <a:pt x="182" y="3044"/>
                  </a:lnTo>
                  <a:lnTo>
                    <a:pt x="182" y="3044"/>
                  </a:lnTo>
                  <a:cubicBezTo>
                    <a:pt x="191" y="3054"/>
                    <a:pt x="189" y="3069"/>
                    <a:pt x="179" y="3077"/>
                  </a:cubicBezTo>
                  <a:cubicBezTo>
                    <a:pt x="169" y="3086"/>
                    <a:pt x="153" y="3084"/>
                    <a:pt x="145" y="3074"/>
                  </a:cubicBezTo>
                  <a:lnTo>
                    <a:pt x="89" y="3006"/>
                  </a:lnTo>
                  <a:cubicBezTo>
                    <a:pt x="88" y="3005"/>
                    <a:pt x="87" y="3003"/>
                    <a:pt x="86" y="3002"/>
                  </a:cubicBezTo>
                  <a:lnTo>
                    <a:pt x="41" y="2920"/>
                  </a:lnTo>
                  <a:cubicBezTo>
                    <a:pt x="41" y="2919"/>
                    <a:pt x="40" y="2917"/>
                    <a:pt x="40" y="2916"/>
                  </a:cubicBezTo>
                  <a:lnTo>
                    <a:pt x="12" y="2825"/>
                  </a:lnTo>
                  <a:cubicBezTo>
                    <a:pt x="11" y="2823"/>
                    <a:pt x="11" y="2821"/>
                    <a:pt x="11" y="2820"/>
                  </a:cubicBezTo>
                  <a:lnTo>
                    <a:pt x="5" y="2761"/>
                  </a:lnTo>
                  <a:cubicBezTo>
                    <a:pt x="3" y="2748"/>
                    <a:pt x="13" y="2737"/>
                    <a:pt x="26" y="2735"/>
                  </a:cubicBezTo>
                  <a:cubicBezTo>
                    <a:pt x="39" y="2734"/>
                    <a:pt x="51" y="2743"/>
                    <a:pt x="52" y="2757"/>
                  </a:cubicBezTo>
                  <a:close/>
                  <a:moveTo>
                    <a:pt x="374" y="3158"/>
                  </a:moveTo>
                  <a:lnTo>
                    <a:pt x="374" y="3158"/>
                  </a:lnTo>
                  <a:lnTo>
                    <a:pt x="374" y="3158"/>
                  </a:lnTo>
                  <a:cubicBezTo>
                    <a:pt x="387" y="3162"/>
                    <a:pt x="394" y="3175"/>
                    <a:pt x="390" y="3188"/>
                  </a:cubicBezTo>
                  <a:cubicBezTo>
                    <a:pt x="386" y="3201"/>
                    <a:pt x="373" y="3208"/>
                    <a:pt x="360" y="3204"/>
                  </a:cubicBezTo>
                  <a:lnTo>
                    <a:pt x="360" y="3204"/>
                  </a:lnTo>
                  <a:lnTo>
                    <a:pt x="360" y="3204"/>
                  </a:lnTo>
                  <a:cubicBezTo>
                    <a:pt x="347" y="3200"/>
                    <a:pt x="340" y="3186"/>
                    <a:pt x="344" y="3174"/>
                  </a:cubicBezTo>
                  <a:cubicBezTo>
                    <a:pt x="348" y="3161"/>
                    <a:pt x="361" y="3154"/>
                    <a:pt x="374" y="3158"/>
                  </a:cubicBezTo>
                  <a:close/>
                </a:path>
              </a:pathLst>
            </a:custGeom>
            <a:solidFill>
              <a:srgbClr val="FF6600"/>
            </a:solidFill>
            <a:ln w="0" cap="flat">
              <a:solidFill>
                <a:srgbClr val="FF66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258">
              <a:extLst>
                <a:ext uri="{FF2B5EF4-FFF2-40B4-BE49-F238E27FC236}">
                  <a16:creationId xmlns:a16="http://schemas.microsoft.com/office/drawing/2014/main" id="{B75A3E0B-6094-4663-956B-AE48A7865223}"/>
                </a:ext>
              </a:extLst>
            </p:cNvPr>
            <p:cNvSpPr>
              <a:spLocks/>
            </p:cNvSpPr>
            <p:nvPr/>
          </p:nvSpPr>
          <p:spPr bwMode="auto">
            <a:xfrm>
              <a:off x="6756307" y="2835643"/>
              <a:ext cx="1170223" cy="785203"/>
            </a:xfrm>
            <a:custGeom>
              <a:avLst/>
              <a:gdLst>
                <a:gd name="T0" fmla="*/ 712 w 712"/>
                <a:gd name="T1" fmla="*/ 456 h 456"/>
                <a:gd name="T2" fmla="*/ 712 w 712"/>
                <a:gd name="T3" fmla="*/ 0 h 456"/>
                <a:gd name="T4" fmla="*/ 0 w 712"/>
                <a:gd name="T5" fmla="*/ 0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12" h="456">
                  <a:moveTo>
                    <a:pt x="712" y="456"/>
                  </a:moveTo>
                  <a:lnTo>
                    <a:pt x="712" y="0"/>
                  </a:lnTo>
                  <a:lnTo>
                    <a:pt x="0" y="0"/>
                  </a:lnTo>
                </a:path>
              </a:pathLst>
            </a:custGeom>
            <a:noFill/>
            <a:ln w="1746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259">
              <a:extLst>
                <a:ext uri="{FF2B5EF4-FFF2-40B4-BE49-F238E27FC236}">
                  <a16:creationId xmlns:a16="http://schemas.microsoft.com/office/drawing/2014/main" id="{37366569-1D02-4B7F-AB26-17BAE9F6A66A}"/>
                </a:ext>
              </a:extLst>
            </p:cNvPr>
            <p:cNvSpPr>
              <a:spLocks/>
            </p:cNvSpPr>
            <p:nvPr/>
          </p:nvSpPr>
          <p:spPr bwMode="auto">
            <a:xfrm>
              <a:off x="6705356" y="2801204"/>
              <a:ext cx="67386" cy="70599"/>
            </a:xfrm>
            <a:custGeom>
              <a:avLst/>
              <a:gdLst>
                <a:gd name="T0" fmla="*/ 0 w 235"/>
                <a:gd name="T1" fmla="*/ 117 h 235"/>
                <a:gd name="T2" fmla="*/ 235 w 235"/>
                <a:gd name="T3" fmla="*/ 0 h 235"/>
                <a:gd name="T4" fmla="*/ 235 w 235"/>
                <a:gd name="T5" fmla="*/ 235 h 235"/>
                <a:gd name="T6" fmla="*/ 0 w 235"/>
                <a:gd name="T7" fmla="*/ 117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5" h="235">
                  <a:moveTo>
                    <a:pt x="0" y="117"/>
                  </a:moveTo>
                  <a:lnTo>
                    <a:pt x="235" y="0"/>
                  </a:lnTo>
                  <a:cubicBezTo>
                    <a:pt x="198" y="74"/>
                    <a:pt x="198" y="161"/>
                    <a:pt x="235" y="235"/>
                  </a:cubicBezTo>
                  <a:lnTo>
                    <a:pt x="0" y="117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Rectangle 260">
              <a:extLst>
                <a:ext uri="{FF2B5EF4-FFF2-40B4-BE49-F238E27FC236}">
                  <a16:creationId xmlns:a16="http://schemas.microsoft.com/office/drawing/2014/main" id="{2CC77004-F9EC-484F-A812-10A84D4234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43577" y="2744380"/>
              <a:ext cx="294199" cy="18424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Rectangle 261">
              <a:extLst>
                <a:ext uri="{FF2B5EF4-FFF2-40B4-BE49-F238E27FC236}">
                  <a16:creationId xmlns:a16="http://schemas.microsoft.com/office/drawing/2014/main" id="{B144EAD8-C003-42C8-9CD9-D842061E59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45221" y="2721995"/>
              <a:ext cx="225169" cy="2548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1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扩展</a:t>
              </a:r>
              <a:endPara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8" name="Freeform 262">
              <a:extLst>
                <a:ext uri="{FF2B5EF4-FFF2-40B4-BE49-F238E27FC236}">
                  <a16:creationId xmlns:a16="http://schemas.microsoft.com/office/drawing/2014/main" id="{1A86276E-16DB-457A-8F02-3FFB0505F103}"/>
                </a:ext>
              </a:extLst>
            </p:cNvPr>
            <p:cNvSpPr>
              <a:spLocks/>
            </p:cNvSpPr>
            <p:nvPr/>
          </p:nvSpPr>
          <p:spPr bwMode="auto">
            <a:xfrm>
              <a:off x="4836615" y="5511530"/>
              <a:ext cx="1567967" cy="420152"/>
            </a:xfrm>
            <a:custGeom>
              <a:avLst/>
              <a:gdLst>
                <a:gd name="T0" fmla="*/ 302 w 5442"/>
                <a:gd name="T1" fmla="*/ 1391 h 1391"/>
                <a:gd name="T2" fmla="*/ 5140 w 5442"/>
                <a:gd name="T3" fmla="*/ 1391 h 1391"/>
                <a:gd name="T4" fmla="*/ 5442 w 5442"/>
                <a:gd name="T5" fmla="*/ 1088 h 1391"/>
                <a:gd name="T6" fmla="*/ 5442 w 5442"/>
                <a:gd name="T7" fmla="*/ 302 h 1391"/>
                <a:gd name="T8" fmla="*/ 5140 w 5442"/>
                <a:gd name="T9" fmla="*/ 0 h 1391"/>
                <a:gd name="T10" fmla="*/ 302 w 5442"/>
                <a:gd name="T11" fmla="*/ 0 h 1391"/>
                <a:gd name="T12" fmla="*/ 0 w 5442"/>
                <a:gd name="T13" fmla="*/ 302 h 1391"/>
                <a:gd name="T14" fmla="*/ 0 w 5442"/>
                <a:gd name="T15" fmla="*/ 1088 h 1391"/>
                <a:gd name="T16" fmla="*/ 302 w 5442"/>
                <a:gd name="T17" fmla="*/ 1391 h 1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42" h="1391">
                  <a:moveTo>
                    <a:pt x="302" y="1391"/>
                  </a:moveTo>
                  <a:lnTo>
                    <a:pt x="5140" y="1391"/>
                  </a:lnTo>
                  <a:cubicBezTo>
                    <a:pt x="5307" y="1391"/>
                    <a:pt x="5442" y="1255"/>
                    <a:pt x="5442" y="1088"/>
                  </a:cubicBezTo>
                  <a:lnTo>
                    <a:pt x="5442" y="302"/>
                  </a:lnTo>
                  <a:cubicBezTo>
                    <a:pt x="5442" y="135"/>
                    <a:pt x="5307" y="0"/>
                    <a:pt x="5140" y="0"/>
                  </a:cubicBezTo>
                  <a:lnTo>
                    <a:pt x="302" y="0"/>
                  </a:lnTo>
                  <a:cubicBezTo>
                    <a:pt x="135" y="0"/>
                    <a:pt x="0" y="135"/>
                    <a:pt x="0" y="302"/>
                  </a:cubicBezTo>
                  <a:lnTo>
                    <a:pt x="0" y="1088"/>
                  </a:lnTo>
                  <a:cubicBezTo>
                    <a:pt x="0" y="1255"/>
                    <a:pt x="135" y="1391"/>
                    <a:pt x="302" y="139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263">
              <a:extLst>
                <a:ext uri="{FF2B5EF4-FFF2-40B4-BE49-F238E27FC236}">
                  <a16:creationId xmlns:a16="http://schemas.microsoft.com/office/drawing/2014/main" id="{60EFC63D-487C-495E-9221-C4ECB08B4EE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33328" y="5506364"/>
              <a:ext cx="1574542" cy="428762"/>
            </a:xfrm>
            <a:custGeom>
              <a:avLst/>
              <a:gdLst>
                <a:gd name="T0" fmla="*/ 288 w 5474"/>
                <a:gd name="T1" fmla="*/ 1421 h 1423"/>
                <a:gd name="T2" fmla="*/ 673 w 5474"/>
                <a:gd name="T3" fmla="*/ 1423 h 1423"/>
                <a:gd name="T4" fmla="*/ 1057 w 5474"/>
                <a:gd name="T5" fmla="*/ 1423 h 1423"/>
                <a:gd name="T6" fmla="*/ 1217 w 5474"/>
                <a:gd name="T7" fmla="*/ 1423 h 1423"/>
                <a:gd name="T8" fmla="*/ 1601 w 5474"/>
                <a:gd name="T9" fmla="*/ 1423 h 1423"/>
                <a:gd name="T10" fmla="*/ 1761 w 5474"/>
                <a:gd name="T11" fmla="*/ 1423 h 1423"/>
                <a:gd name="T12" fmla="*/ 2145 w 5474"/>
                <a:gd name="T13" fmla="*/ 1423 h 1423"/>
                <a:gd name="T14" fmla="*/ 2305 w 5474"/>
                <a:gd name="T15" fmla="*/ 1423 h 1423"/>
                <a:gd name="T16" fmla="*/ 2689 w 5474"/>
                <a:gd name="T17" fmla="*/ 1423 h 1423"/>
                <a:gd name="T18" fmla="*/ 2849 w 5474"/>
                <a:gd name="T19" fmla="*/ 1423 h 1423"/>
                <a:gd name="T20" fmla="*/ 3233 w 5474"/>
                <a:gd name="T21" fmla="*/ 1423 h 1423"/>
                <a:gd name="T22" fmla="*/ 3393 w 5474"/>
                <a:gd name="T23" fmla="*/ 1423 h 1423"/>
                <a:gd name="T24" fmla="*/ 3777 w 5474"/>
                <a:gd name="T25" fmla="*/ 1423 h 1423"/>
                <a:gd name="T26" fmla="*/ 3937 w 5474"/>
                <a:gd name="T27" fmla="*/ 1423 h 1423"/>
                <a:gd name="T28" fmla="*/ 4321 w 5474"/>
                <a:gd name="T29" fmla="*/ 1423 h 1423"/>
                <a:gd name="T30" fmla="*/ 4481 w 5474"/>
                <a:gd name="T31" fmla="*/ 1423 h 1423"/>
                <a:gd name="T32" fmla="*/ 4865 w 5474"/>
                <a:gd name="T33" fmla="*/ 1423 h 1423"/>
                <a:gd name="T34" fmla="*/ 5025 w 5474"/>
                <a:gd name="T35" fmla="*/ 1423 h 1423"/>
                <a:gd name="T36" fmla="*/ 5270 w 5474"/>
                <a:gd name="T37" fmla="*/ 1368 h 1423"/>
                <a:gd name="T38" fmla="*/ 5390 w 5474"/>
                <a:gd name="T39" fmla="*/ 1294 h 1423"/>
                <a:gd name="T40" fmla="*/ 5279 w 5474"/>
                <a:gd name="T41" fmla="*/ 1399 h 1423"/>
                <a:gd name="T42" fmla="*/ 5437 w 5474"/>
                <a:gd name="T43" fmla="*/ 1161 h 1423"/>
                <a:gd name="T44" fmla="*/ 5442 w 5474"/>
                <a:gd name="T45" fmla="*/ 1006 h 1423"/>
                <a:gd name="T46" fmla="*/ 5442 w 5474"/>
                <a:gd name="T47" fmla="*/ 622 h 1423"/>
                <a:gd name="T48" fmla="*/ 5442 w 5474"/>
                <a:gd name="T49" fmla="*/ 462 h 1423"/>
                <a:gd name="T50" fmla="*/ 5468 w 5474"/>
                <a:gd name="T51" fmla="*/ 253 h 1423"/>
                <a:gd name="T52" fmla="*/ 5358 w 5474"/>
                <a:gd name="T53" fmla="*/ 115 h 1423"/>
                <a:gd name="T54" fmla="*/ 5213 w 5474"/>
                <a:gd name="T55" fmla="*/ 38 h 1423"/>
                <a:gd name="T56" fmla="*/ 5219 w 5474"/>
                <a:gd name="T57" fmla="*/ 7 h 1423"/>
                <a:gd name="T58" fmla="*/ 4829 w 5474"/>
                <a:gd name="T59" fmla="*/ 16 h 1423"/>
                <a:gd name="T60" fmla="*/ 4445 w 5474"/>
                <a:gd name="T61" fmla="*/ 16 h 1423"/>
                <a:gd name="T62" fmla="*/ 4285 w 5474"/>
                <a:gd name="T63" fmla="*/ 16 h 1423"/>
                <a:gd name="T64" fmla="*/ 3901 w 5474"/>
                <a:gd name="T65" fmla="*/ 16 h 1423"/>
                <a:gd name="T66" fmla="*/ 3741 w 5474"/>
                <a:gd name="T67" fmla="*/ 16 h 1423"/>
                <a:gd name="T68" fmla="*/ 3357 w 5474"/>
                <a:gd name="T69" fmla="*/ 16 h 1423"/>
                <a:gd name="T70" fmla="*/ 3197 w 5474"/>
                <a:gd name="T71" fmla="*/ 16 h 1423"/>
                <a:gd name="T72" fmla="*/ 2813 w 5474"/>
                <a:gd name="T73" fmla="*/ 16 h 1423"/>
                <a:gd name="T74" fmla="*/ 2653 w 5474"/>
                <a:gd name="T75" fmla="*/ 16 h 1423"/>
                <a:gd name="T76" fmla="*/ 2269 w 5474"/>
                <a:gd name="T77" fmla="*/ 16 h 1423"/>
                <a:gd name="T78" fmla="*/ 2109 w 5474"/>
                <a:gd name="T79" fmla="*/ 16 h 1423"/>
                <a:gd name="T80" fmla="*/ 1725 w 5474"/>
                <a:gd name="T81" fmla="*/ 16 h 1423"/>
                <a:gd name="T82" fmla="*/ 1565 w 5474"/>
                <a:gd name="T83" fmla="*/ 16 h 1423"/>
                <a:gd name="T84" fmla="*/ 1181 w 5474"/>
                <a:gd name="T85" fmla="*/ 16 h 1423"/>
                <a:gd name="T86" fmla="*/ 1021 w 5474"/>
                <a:gd name="T87" fmla="*/ 16 h 1423"/>
                <a:gd name="T88" fmla="*/ 637 w 5474"/>
                <a:gd name="T89" fmla="*/ 16 h 1423"/>
                <a:gd name="T90" fmla="*/ 477 w 5474"/>
                <a:gd name="T91" fmla="*/ 16 h 1423"/>
                <a:gd name="T92" fmla="*/ 259 w 5474"/>
                <a:gd name="T93" fmla="*/ 38 h 1423"/>
                <a:gd name="T94" fmla="*/ 114 w 5474"/>
                <a:gd name="T95" fmla="*/ 97 h 1423"/>
                <a:gd name="T96" fmla="*/ 256 w 5474"/>
                <a:gd name="T97" fmla="*/ 7 h 1423"/>
                <a:gd name="T98" fmla="*/ 31 w 5474"/>
                <a:gd name="T99" fmla="*/ 232 h 1423"/>
                <a:gd name="T100" fmla="*/ 32 w 5474"/>
                <a:gd name="T101" fmla="*/ 598 h 1423"/>
                <a:gd name="T102" fmla="*/ 32 w 5474"/>
                <a:gd name="T103" fmla="*/ 758 h 1423"/>
                <a:gd name="T104" fmla="*/ 32 w 5474"/>
                <a:gd name="T105" fmla="*/ 1104 h 1423"/>
                <a:gd name="T106" fmla="*/ 16 w 5474"/>
                <a:gd name="T107" fmla="*/ 902 h 1423"/>
                <a:gd name="T108" fmla="*/ 70 w 5474"/>
                <a:gd name="T109" fmla="*/ 1275 h 1423"/>
                <a:gd name="T110" fmla="*/ 200 w 5474"/>
                <a:gd name="T111" fmla="*/ 1400 h 1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5474" h="1423">
                  <a:moveTo>
                    <a:pt x="291" y="1389"/>
                  </a:moveTo>
                  <a:lnTo>
                    <a:pt x="320" y="1392"/>
                  </a:lnTo>
                  <a:lnTo>
                    <a:pt x="513" y="1391"/>
                  </a:lnTo>
                  <a:cubicBezTo>
                    <a:pt x="522" y="1391"/>
                    <a:pt x="529" y="1399"/>
                    <a:pt x="529" y="1407"/>
                  </a:cubicBezTo>
                  <a:cubicBezTo>
                    <a:pt x="529" y="1416"/>
                    <a:pt x="522" y="1423"/>
                    <a:pt x="513" y="1423"/>
                  </a:cubicBezTo>
                  <a:lnTo>
                    <a:pt x="317" y="1423"/>
                  </a:lnTo>
                  <a:lnTo>
                    <a:pt x="288" y="1421"/>
                  </a:lnTo>
                  <a:lnTo>
                    <a:pt x="288" y="1421"/>
                  </a:lnTo>
                  <a:cubicBezTo>
                    <a:pt x="279" y="1420"/>
                    <a:pt x="273" y="1412"/>
                    <a:pt x="273" y="1403"/>
                  </a:cubicBezTo>
                  <a:cubicBezTo>
                    <a:pt x="274" y="1394"/>
                    <a:pt x="282" y="1388"/>
                    <a:pt x="291" y="1389"/>
                  </a:cubicBezTo>
                  <a:close/>
                  <a:moveTo>
                    <a:pt x="673" y="1391"/>
                  </a:moveTo>
                  <a:lnTo>
                    <a:pt x="673" y="1391"/>
                  </a:lnTo>
                  <a:cubicBezTo>
                    <a:pt x="682" y="1391"/>
                    <a:pt x="689" y="1399"/>
                    <a:pt x="689" y="1407"/>
                  </a:cubicBezTo>
                  <a:cubicBezTo>
                    <a:pt x="689" y="1416"/>
                    <a:pt x="682" y="1423"/>
                    <a:pt x="673" y="1423"/>
                  </a:cubicBezTo>
                  <a:lnTo>
                    <a:pt x="673" y="1423"/>
                  </a:lnTo>
                  <a:cubicBezTo>
                    <a:pt x="664" y="1423"/>
                    <a:pt x="657" y="1416"/>
                    <a:pt x="657" y="1407"/>
                  </a:cubicBezTo>
                  <a:cubicBezTo>
                    <a:pt x="657" y="1399"/>
                    <a:pt x="664" y="1391"/>
                    <a:pt x="673" y="1391"/>
                  </a:cubicBezTo>
                  <a:close/>
                  <a:moveTo>
                    <a:pt x="833" y="1391"/>
                  </a:moveTo>
                  <a:lnTo>
                    <a:pt x="1057" y="1391"/>
                  </a:lnTo>
                  <a:cubicBezTo>
                    <a:pt x="1066" y="1391"/>
                    <a:pt x="1073" y="1399"/>
                    <a:pt x="1073" y="1407"/>
                  </a:cubicBezTo>
                  <a:cubicBezTo>
                    <a:pt x="1073" y="1416"/>
                    <a:pt x="1066" y="1423"/>
                    <a:pt x="1057" y="1423"/>
                  </a:cubicBezTo>
                  <a:lnTo>
                    <a:pt x="833" y="1423"/>
                  </a:lnTo>
                  <a:cubicBezTo>
                    <a:pt x="824" y="1423"/>
                    <a:pt x="817" y="1416"/>
                    <a:pt x="817" y="1407"/>
                  </a:cubicBezTo>
                  <a:cubicBezTo>
                    <a:pt x="817" y="1399"/>
                    <a:pt x="824" y="1391"/>
                    <a:pt x="833" y="1391"/>
                  </a:cubicBezTo>
                  <a:close/>
                  <a:moveTo>
                    <a:pt x="1217" y="1391"/>
                  </a:moveTo>
                  <a:lnTo>
                    <a:pt x="1217" y="1391"/>
                  </a:lnTo>
                  <a:cubicBezTo>
                    <a:pt x="1226" y="1391"/>
                    <a:pt x="1233" y="1399"/>
                    <a:pt x="1233" y="1407"/>
                  </a:cubicBezTo>
                  <a:cubicBezTo>
                    <a:pt x="1233" y="1416"/>
                    <a:pt x="1226" y="1423"/>
                    <a:pt x="1217" y="1423"/>
                  </a:cubicBezTo>
                  <a:lnTo>
                    <a:pt x="1217" y="1423"/>
                  </a:lnTo>
                  <a:cubicBezTo>
                    <a:pt x="1208" y="1423"/>
                    <a:pt x="1201" y="1416"/>
                    <a:pt x="1201" y="1407"/>
                  </a:cubicBezTo>
                  <a:cubicBezTo>
                    <a:pt x="1201" y="1399"/>
                    <a:pt x="1208" y="1391"/>
                    <a:pt x="1217" y="1391"/>
                  </a:cubicBezTo>
                  <a:close/>
                  <a:moveTo>
                    <a:pt x="1377" y="1391"/>
                  </a:moveTo>
                  <a:lnTo>
                    <a:pt x="1601" y="1391"/>
                  </a:lnTo>
                  <a:cubicBezTo>
                    <a:pt x="1610" y="1391"/>
                    <a:pt x="1617" y="1399"/>
                    <a:pt x="1617" y="1407"/>
                  </a:cubicBezTo>
                  <a:cubicBezTo>
                    <a:pt x="1617" y="1416"/>
                    <a:pt x="1610" y="1423"/>
                    <a:pt x="1601" y="1423"/>
                  </a:cubicBezTo>
                  <a:lnTo>
                    <a:pt x="1377" y="1423"/>
                  </a:lnTo>
                  <a:cubicBezTo>
                    <a:pt x="1368" y="1423"/>
                    <a:pt x="1361" y="1416"/>
                    <a:pt x="1361" y="1407"/>
                  </a:cubicBezTo>
                  <a:cubicBezTo>
                    <a:pt x="1361" y="1399"/>
                    <a:pt x="1368" y="1391"/>
                    <a:pt x="1377" y="1391"/>
                  </a:cubicBezTo>
                  <a:close/>
                  <a:moveTo>
                    <a:pt x="1761" y="1391"/>
                  </a:moveTo>
                  <a:lnTo>
                    <a:pt x="1761" y="1391"/>
                  </a:lnTo>
                  <a:cubicBezTo>
                    <a:pt x="1770" y="1391"/>
                    <a:pt x="1777" y="1399"/>
                    <a:pt x="1777" y="1407"/>
                  </a:cubicBezTo>
                  <a:cubicBezTo>
                    <a:pt x="1777" y="1416"/>
                    <a:pt x="1770" y="1423"/>
                    <a:pt x="1761" y="1423"/>
                  </a:cubicBezTo>
                  <a:lnTo>
                    <a:pt x="1761" y="1423"/>
                  </a:lnTo>
                  <a:cubicBezTo>
                    <a:pt x="1752" y="1423"/>
                    <a:pt x="1745" y="1416"/>
                    <a:pt x="1745" y="1407"/>
                  </a:cubicBezTo>
                  <a:cubicBezTo>
                    <a:pt x="1745" y="1399"/>
                    <a:pt x="1752" y="1391"/>
                    <a:pt x="1761" y="1391"/>
                  </a:cubicBezTo>
                  <a:close/>
                  <a:moveTo>
                    <a:pt x="1921" y="1391"/>
                  </a:moveTo>
                  <a:lnTo>
                    <a:pt x="2145" y="1391"/>
                  </a:lnTo>
                  <a:cubicBezTo>
                    <a:pt x="2154" y="1391"/>
                    <a:pt x="2161" y="1399"/>
                    <a:pt x="2161" y="1407"/>
                  </a:cubicBezTo>
                  <a:cubicBezTo>
                    <a:pt x="2161" y="1416"/>
                    <a:pt x="2154" y="1423"/>
                    <a:pt x="2145" y="1423"/>
                  </a:cubicBezTo>
                  <a:lnTo>
                    <a:pt x="1921" y="1423"/>
                  </a:lnTo>
                  <a:cubicBezTo>
                    <a:pt x="1912" y="1423"/>
                    <a:pt x="1905" y="1416"/>
                    <a:pt x="1905" y="1407"/>
                  </a:cubicBezTo>
                  <a:cubicBezTo>
                    <a:pt x="1905" y="1399"/>
                    <a:pt x="1912" y="1391"/>
                    <a:pt x="1921" y="1391"/>
                  </a:cubicBezTo>
                  <a:close/>
                  <a:moveTo>
                    <a:pt x="2305" y="1391"/>
                  </a:moveTo>
                  <a:lnTo>
                    <a:pt x="2305" y="1391"/>
                  </a:lnTo>
                  <a:cubicBezTo>
                    <a:pt x="2314" y="1391"/>
                    <a:pt x="2321" y="1399"/>
                    <a:pt x="2321" y="1407"/>
                  </a:cubicBezTo>
                  <a:cubicBezTo>
                    <a:pt x="2321" y="1416"/>
                    <a:pt x="2314" y="1423"/>
                    <a:pt x="2305" y="1423"/>
                  </a:cubicBezTo>
                  <a:lnTo>
                    <a:pt x="2305" y="1423"/>
                  </a:lnTo>
                  <a:cubicBezTo>
                    <a:pt x="2296" y="1423"/>
                    <a:pt x="2289" y="1416"/>
                    <a:pt x="2289" y="1407"/>
                  </a:cubicBezTo>
                  <a:cubicBezTo>
                    <a:pt x="2289" y="1399"/>
                    <a:pt x="2296" y="1391"/>
                    <a:pt x="2305" y="1391"/>
                  </a:cubicBezTo>
                  <a:close/>
                  <a:moveTo>
                    <a:pt x="2465" y="1391"/>
                  </a:moveTo>
                  <a:lnTo>
                    <a:pt x="2689" y="1391"/>
                  </a:lnTo>
                  <a:cubicBezTo>
                    <a:pt x="2698" y="1391"/>
                    <a:pt x="2705" y="1399"/>
                    <a:pt x="2705" y="1407"/>
                  </a:cubicBezTo>
                  <a:cubicBezTo>
                    <a:pt x="2705" y="1416"/>
                    <a:pt x="2698" y="1423"/>
                    <a:pt x="2689" y="1423"/>
                  </a:cubicBezTo>
                  <a:lnTo>
                    <a:pt x="2465" y="1423"/>
                  </a:lnTo>
                  <a:cubicBezTo>
                    <a:pt x="2456" y="1423"/>
                    <a:pt x="2449" y="1416"/>
                    <a:pt x="2449" y="1407"/>
                  </a:cubicBezTo>
                  <a:cubicBezTo>
                    <a:pt x="2449" y="1399"/>
                    <a:pt x="2456" y="1391"/>
                    <a:pt x="2465" y="1391"/>
                  </a:cubicBezTo>
                  <a:close/>
                  <a:moveTo>
                    <a:pt x="2849" y="1391"/>
                  </a:moveTo>
                  <a:lnTo>
                    <a:pt x="2849" y="1391"/>
                  </a:lnTo>
                  <a:cubicBezTo>
                    <a:pt x="2858" y="1391"/>
                    <a:pt x="2865" y="1399"/>
                    <a:pt x="2865" y="1407"/>
                  </a:cubicBezTo>
                  <a:cubicBezTo>
                    <a:pt x="2865" y="1416"/>
                    <a:pt x="2858" y="1423"/>
                    <a:pt x="2849" y="1423"/>
                  </a:cubicBezTo>
                  <a:lnTo>
                    <a:pt x="2849" y="1423"/>
                  </a:lnTo>
                  <a:cubicBezTo>
                    <a:pt x="2840" y="1423"/>
                    <a:pt x="2833" y="1416"/>
                    <a:pt x="2833" y="1407"/>
                  </a:cubicBezTo>
                  <a:cubicBezTo>
                    <a:pt x="2833" y="1399"/>
                    <a:pt x="2840" y="1391"/>
                    <a:pt x="2849" y="1391"/>
                  </a:cubicBezTo>
                  <a:close/>
                  <a:moveTo>
                    <a:pt x="3009" y="1391"/>
                  </a:moveTo>
                  <a:lnTo>
                    <a:pt x="3233" y="1391"/>
                  </a:lnTo>
                  <a:cubicBezTo>
                    <a:pt x="3242" y="1391"/>
                    <a:pt x="3249" y="1399"/>
                    <a:pt x="3249" y="1407"/>
                  </a:cubicBezTo>
                  <a:cubicBezTo>
                    <a:pt x="3249" y="1416"/>
                    <a:pt x="3242" y="1423"/>
                    <a:pt x="3233" y="1423"/>
                  </a:cubicBezTo>
                  <a:lnTo>
                    <a:pt x="3009" y="1423"/>
                  </a:lnTo>
                  <a:cubicBezTo>
                    <a:pt x="3000" y="1423"/>
                    <a:pt x="2993" y="1416"/>
                    <a:pt x="2993" y="1407"/>
                  </a:cubicBezTo>
                  <a:cubicBezTo>
                    <a:pt x="2993" y="1399"/>
                    <a:pt x="3000" y="1391"/>
                    <a:pt x="3009" y="1391"/>
                  </a:cubicBezTo>
                  <a:close/>
                  <a:moveTo>
                    <a:pt x="3393" y="1391"/>
                  </a:moveTo>
                  <a:lnTo>
                    <a:pt x="3393" y="1391"/>
                  </a:lnTo>
                  <a:cubicBezTo>
                    <a:pt x="3402" y="1391"/>
                    <a:pt x="3409" y="1399"/>
                    <a:pt x="3409" y="1407"/>
                  </a:cubicBezTo>
                  <a:cubicBezTo>
                    <a:pt x="3409" y="1416"/>
                    <a:pt x="3402" y="1423"/>
                    <a:pt x="3393" y="1423"/>
                  </a:cubicBezTo>
                  <a:lnTo>
                    <a:pt x="3393" y="1423"/>
                  </a:lnTo>
                  <a:cubicBezTo>
                    <a:pt x="3384" y="1423"/>
                    <a:pt x="3377" y="1416"/>
                    <a:pt x="3377" y="1407"/>
                  </a:cubicBezTo>
                  <a:cubicBezTo>
                    <a:pt x="3377" y="1399"/>
                    <a:pt x="3384" y="1391"/>
                    <a:pt x="3393" y="1391"/>
                  </a:cubicBezTo>
                  <a:close/>
                  <a:moveTo>
                    <a:pt x="3553" y="1391"/>
                  </a:moveTo>
                  <a:lnTo>
                    <a:pt x="3777" y="1391"/>
                  </a:lnTo>
                  <a:cubicBezTo>
                    <a:pt x="3786" y="1391"/>
                    <a:pt x="3793" y="1399"/>
                    <a:pt x="3793" y="1407"/>
                  </a:cubicBezTo>
                  <a:cubicBezTo>
                    <a:pt x="3793" y="1416"/>
                    <a:pt x="3786" y="1423"/>
                    <a:pt x="3777" y="1423"/>
                  </a:cubicBezTo>
                  <a:lnTo>
                    <a:pt x="3553" y="1423"/>
                  </a:lnTo>
                  <a:cubicBezTo>
                    <a:pt x="3545" y="1423"/>
                    <a:pt x="3537" y="1416"/>
                    <a:pt x="3537" y="1407"/>
                  </a:cubicBezTo>
                  <a:cubicBezTo>
                    <a:pt x="3537" y="1399"/>
                    <a:pt x="3545" y="1391"/>
                    <a:pt x="3553" y="1391"/>
                  </a:cubicBezTo>
                  <a:close/>
                  <a:moveTo>
                    <a:pt x="3937" y="1391"/>
                  </a:moveTo>
                  <a:lnTo>
                    <a:pt x="3937" y="1391"/>
                  </a:lnTo>
                  <a:cubicBezTo>
                    <a:pt x="3946" y="1391"/>
                    <a:pt x="3953" y="1399"/>
                    <a:pt x="3953" y="1407"/>
                  </a:cubicBezTo>
                  <a:cubicBezTo>
                    <a:pt x="3953" y="1416"/>
                    <a:pt x="3946" y="1423"/>
                    <a:pt x="3937" y="1423"/>
                  </a:cubicBezTo>
                  <a:lnTo>
                    <a:pt x="3937" y="1423"/>
                  </a:lnTo>
                  <a:cubicBezTo>
                    <a:pt x="3929" y="1423"/>
                    <a:pt x="3921" y="1416"/>
                    <a:pt x="3921" y="1407"/>
                  </a:cubicBezTo>
                  <a:cubicBezTo>
                    <a:pt x="3921" y="1399"/>
                    <a:pt x="3929" y="1391"/>
                    <a:pt x="3937" y="1391"/>
                  </a:cubicBezTo>
                  <a:close/>
                  <a:moveTo>
                    <a:pt x="4097" y="1391"/>
                  </a:moveTo>
                  <a:lnTo>
                    <a:pt x="4321" y="1391"/>
                  </a:lnTo>
                  <a:cubicBezTo>
                    <a:pt x="4330" y="1391"/>
                    <a:pt x="4337" y="1399"/>
                    <a:pt x="4337" y="1407"/>
                  </a:cubicBezTo>
                  <a:cubicBezTo>
                    <a:pt x="4337" y="1416"/>
                    <a:pt x="4330" y="1423"/>
                    <a:pt x="4321" y="1423"/>
                  </a:cubicBezTo>
                  <a:lnTo>
                    <a:pt x="4097" y="1423"/>
                  </a:lnTo>
                  <a:cubicBezTo>
                    <a:pt x="4089" y="1423"/>
                    <a:pt x="4081" y="1416"/>
                    <a:pt x="4081" y="1407"/>
                  </a:cubicBezTo>
                  <a:cubicBezTo>
                    <a:pt x="4081" y="1399"/>
                    <a:pt x="4089" y="1391"/>
                    <a:pt x="4097" y="1391"/>
                  </a:cubicBezTo>
                  <a:close/>
                  <a:moveTo>
                    <a:pt x="4481" y="1391"/>
                  </a:moveTo>
                  <a:lnTo>
                    <a:pt x="4481" y="1391"/>
                  </a:lnTo>
                  <a:cubicBezTo>
                    <a:pt x="4490" y="1391"/>
                    <a:pt x="4497" y="1399"/>
                    <a:pt x="4497" y="1407"/>
                  </a:cubicBezTo>
                  <a:cubicBezTo>
                    <a:pt x="4497" y="1416"/>
                    <a:pt x="4490" y="1423"/>
                    <a:pt x="4481" y="1423"/>
                  </a:cubicBezTo>
                  <a:lnTo>
                    <a:pt x="4481" y="1423"/>
                  </a:lnTo>
                  <a:cubicBezTo>
                    <a:pt x="4473" y="1423"/>
                    <a:pt x="4465" y="1416"/>
                    <a:pt x="4465" y="1407"/>
                  </a:cubicBezTo>
                  <a:cubicBezTo>
                    <a:pt x="4465" y="1399"/>
                    <a:pt x="4473" y="1391"/>
                    <a:pt x="4481" y="1391"/>
                  </a:cubicBezTo>
                  <a:close/>
                  <a:moveTo>
                    <a:pt x="4641" y="1391"/>
                  </a:moveTo>
                  <a:lnTo>
                    <a:pt x="4865" y="1391"/>
                  </a:lnTo>
                  <a:cubicBezTo>
                    <a:pt x="4874" y="1391"/>
                    <a:pt x="4881" y="1399"/>
                    <a:pt x="4881" y="1407"/>
                  </a:cubicBezTo>
                  <a:cubicBezTo>
                    <a:pt x="4881" y="1416"/>
                    <a:pt x="4874" y="1423"/>
                    <a:pt x="4865" y="1423"/>
                  </a:cubicBezTo>
                  <a:lnTo>
                    <a:pt x="4641" y="1423"/>
                  </a:lnTo>
                  <a:cubicBezTo>
                    <a:pt x="4633" y="1423"/>
                    <a:pt x="4625" y="1416"/>
                    <a:pt x="4625" y="1407"/>
                  </a:cubicBezTo>
                  <a:cubicBezTo>
                    <a:pt x="4625" y="1399"/>
                    <a:pt x="4633" y="1391"/>
                    <a:pt x="4641" y="1391"/>
                  </a:cubicBezTo>
                  <a:close/>
                  <a:moveTo>
                    <a:pt x="5025" y="1391"/>
                  </a:moveTo>
                  <a:lnTo>
                    <a:pt x="5025" y="1391"/>
                  </a:lnTo>
                  <a:cubicBezTo>
                    <a:pt x="5034" y="1391"/>
                    <a:pt x="5041" y="1399"/>
                    <a:pt x="5041" y="1407"/>
                  </a:cubicBezTo>
                  <a:cubicBezTo>
                    <a:pt x="5041" y="1416"/>
                    <a:pt x="5034" y="1423"/>
                    <a:pt x="5025" y="1423"/>
                  </a:cubicBezTo>
                  <a:lnTo>
                    <a:pt x="5025" y="1423"/>
                  </a:lnTo>
                  <a:cubicBezTo>
                    <a:pt x="5017" y="1423"/>
                    <a:pt x="5009" y="1416"/>
                    <a:pt x="5009" y="1407"/>
                  </a:cubicBezTo>
                  <a:cubicBezTo>
                    <a:pt x="5009" y="1399"/>
                    <a:pt x="5017" y="1391"/>
                    <a:pt x="5025" y="1391"/>
                  </a:cubicBezTo>
                  <a:close/>
                  <a:moveTo>
                    <a:pt x="5184" y="1389"/>
                  </a:moveTo>
                  <a:lnTo>
                    <a:pt x="5216" y="1386"/>
                  </a:lnTo>
                  <a:lnTo>
                    <a:pt x="5213" y="1386"/>
                  </a:lnTo>
                  <a:lnTo>
                    <a:pt x="5270" y="1368"/>
                  </a:lnTo>
                  <a:lnTo>
                    <a:pt x="5267" y="1369"/>
                  </a:lnTo>
                  <a:lnTo>
                    <a:pt x="5318" y="1341"/>
                  </a:lnTo>
                  <a:lnTo>
                    <a:pt x="5315" y="1343"/>
                  </a:lnTo>
                  <a:lnTo>
                    <a:pt x="5360" y="1306"/>
                  </a:lnTo>
                  <a:lnTo>
                    <a:pt x="5358" y="1308"/>
                  </a:lnTo>
                  <a:lnTo>
                    <a:pt x="5368" y="1296"/>
                  </a:lnTo>
                  <a:cubicBezTo>
                    <a:pt x="5373" y="1289"/>
                    <a:pt x="5383" y="1288"/>
                    <a:pt x="5390" y="1294"/>
                  </a:cubicBezTo>
                  <a:cubicBezTo>
                    <a:pt x="5397" y="1299"/>
                    <a:pt x="5398" y="1309"/>
                    <a:pt x="5393" y="1316"/>
                  </a:cubicBezTo>
                  <a:lnTo>
                    <a:pt x="5383" y="1328"/>
                  </a:lnTo>
                  <a:cubicBezTo>
                    <a:pt x="5382" y="1329"/>
                    <a:pt x="5381" y="1330"/>
                    <a:pt x="5381" y="1331"/>
                  </a:cubicBezTo>
                  <a:lnTo>
                    <a:pt x="5336" y="1368"/>
                  </a:lnTo>
                  <a:cubicBezTo>
                    <a:pt x="5335" y="1368"/>
                    <a:pt x="5334" y="1369"/>
                    <a:pt x="5333" y="1369"/>
                  </a:cubicBezTo>
                  <a:lnTo>
                    <a:pt x="5282" y="1397"/>
                  </a:lnTo>
                  <a:cubicBezTo>
                    <a:pt x="5281" y="1398"/>
                    <a:pt x="5280" y="1398"/>
                    <a:pt x="5279" y="1399"/>
                  </a:cubicBezTo>
                  <a:lnTo>
                    <a:pt x="5222" y="1417"/>
                  </a:lnTo>
                  <a:cubicBezTo>
                    <a:pt x="5221" y="1417"/>
                    <a:pt x="5220" y="1417"/>
                    <a:pt x="5219" y="1417"/>
                  </a:cubicBezTo>
                  <a:lnTo>
                    <a:pt x="5187" y="1421"/>
                  </a:lnTo>
                  <a:lnTo>
                    <a:pt x="5187" y="1421"/>
                  </a:lnTo>
                  <a:cubicBezTo>
                    <a:pt x="5178" y="1421"/>
                    <a:pt x="5170" y="1415"/>
                    <a:pt x="5169" y="1406"/>
                  </a:cubicBezTo>
                  <a:cubicBezTo>
                    <a:pt x="5169" y="1397"/>
                    <a:pt x="5175" y="1390"/>
                    <a:pt x="5184" y="1389"/>
                  </a:cubicBezTo>
                  <a:close/>
                  <a:moveTo>
                    <a:pt x="5437" y="1161"/>
                  </a:moveTo>
                  <a:lnTo>
                    <a:pt x="5437" y="1161"/>
                  </a:lnTo>
                  <a:cubicBezTo>
                    <a:pt x="5440" y="1152"/>
                    <a:pt x="5449" y="1148"/>
                    <a:pt x="5457" y="1150"/>
                  </a:cubicBezTo>
                  <a:cubicBezTo>
                    <a:pt x="5466" y="1153"/>
                    <a:pt x="5470" y="1162"/>
                    <a:pt x="5468" y="1170"/>
                  </a:cubicBezTo>
                  <a:lnTo>
                    <a:pt x="5468" y="1170"/>
                  </a:lnTo>
                  <a:cubicBezTo>
                    <a:pt x="5465" y="1179"/>
                    <a:pt x="5456" y="1183"/>
                    <a:pt x="5448" y="1181"/>
                  </a:cubicBezTo>
                  <a:cubicBezTo>
                    <a:pt x="5439" y="1178"/>
                    <a:pt x="5435" y="1169"/>
                    <a:pt x="5437" y="1161"/>
                  </a:cubicBezTo>
                  <a:close/>
                  <a:moveTo>
                    <a:pt x="5442" y="1006"/>
                  </a:moveTo>
                  <a:lnTo>
                    <a:pt x="5442" y="782"/>
                  </a:lnTo>
                  <a:cubicBezTo>
                    <a:pt x="5442" y="773"/>
                    <a:pt x="5450" y="766"/>
                    <a:pt x="5458" y="766"/>
                  </a:cubicBezTo>
                  <a:cubicBezTo>
                    <a:pt x="5467" y="766"/>
                    <a:pt x="5474" y="773"/>
                    <a:pt x="5474" y="782"/>
                  </a:cubicBezTo>
                  <a:lnTo>
                    <a:pt x="5474" y="1006"/>
                  </a:lnTo>
                  <a:cubicBezTo>
                    <a:pt x="5474" y="1015"/>
                    <a:pt x="5467" y="1022"/>
                    <a:pt x="5458" y="1022"/>
                  </a:cubicBezTo>
                  <a:cubicBezTo>
                    <a:pt x="5450" y="1022"/>
                    <a:pt x="5442" y="1015"/>
                    <a:pt x="5442" y="1006"/>
                  </a:cubicBezTo>
                  <a:close/>
                  <a:moveTo>
                    <a:pt x="5442" y="622"/>
                  </a:moveTo>
                  <a:lnTo>
                    <a:pt x="5442" y="622"/>
                  </a:lnTo>
                  <a:cubicBezTo>
                    <a:pt x="5442" y="613"/>
                    <a:pt x="5450" y="606"/>
                    <a:pt x="5458" y="606"/>
                  </a:cubicBezTo>
                  <a:cubicBezTo>
                    <a:pt x="5467" y="606"/>
                    <a:pt x="5474" y="613"/>
                    <a:pt x="5474" y="622"/>
                  </a:cubicBezTo>
                  <a:lnTo>
                    <a:pt x="5474" y="622"/>
                  </a:lnTo>
                  <a:cubicBezTo>
                    <a:pt x="5474" y="631"/>
                    <a:pt x="5467" y="638"/>
                    <a:pt x="5458" y="638"/>
                  </a:cubicBezTo>
                  <a:cubicBezTo>
                    <a:pt x="5450" y="638"/>
                    <a:pt x="5442" y="631"/>
                    <a:pt x="5442" y="622"/>
                  </a:cubicBezTo>
                  <a:close/>
                  <a:moveTo>
                    <a:pt x="5442" y="462"/>
                  </a:moveTo>
                  <a:lnTo>
                    <a:pt x="5442" y="318"/>
                  </a:lnTo>
                  <a:lnTo>
                    <a:pt x="5437" y="259"/>
                  </a:lnTo>
                  <a:lnTo>
                    <a:pt x="5437" y="262"/>
                  </a:lnTo>
                  <a:lnTo>
                    <a:pt x="5431" y="244"/>
                  </a:lnTo>
                  <a:cubicBezTo>
                    <a:pt x="5429" y="235"/>
                    <a:pt x="5433" y="226"/>
                    <a:pt x="5442" y="224"/>
                  </a:cubicBezTo>
                  <a:cubicBezTo>
                    <a:pt x="5450" y="221"/>
                    <a:pt x="5459" y="226"/>
                    <a:pt x="5462" y="234"/>
                  </a:cubicBezTo>
                  <a:lnTo>
                    <a:pt x="5468" y="253"/>
                  </a:lnTo>
                  <a:cubicBezTo>
                    <a:pt x="5468" y="254"/>
                    <a:pt x="5468" y="255"/>
                    <a:pt x="5468" y="256"/>
                  </a:cubicBezTo>
                  <a:lnTo>
                    <a:pt x="5474" y="318"/>
                  </a:lnTo>
                  <a:lnTo>
                    <a:pt x="5474" y="462"/>
                  </a:lnTo>
                  <a:cubicBezTo>
                    <a:pt x="5474" y="471"/>
                    <a:pt x="5467" y="478"/>
                    <a:pt x="5458" y="478"/>
                  </a:cubicBezTo>
                  <a:cubicBezTo>
                    <a:pt x="5450" y="478"/>
                    <a:pt x="5442" y="471"/>
                    <a:pt x="5442" y="462"/>
                  </a:cubicBezTo>
                  <a:close/>
                  <a:moveTo>
                    <a:pt x="5358" y="115"/>
                  </a:moveTo>
                  <a:lnTo>
                    <a:pt x="5358" y="115"/>
                  </a:lnTo>
                  <a:cubicBezTo>
                    <a:pt x="5351" y="109"/>
                    <a:pt x="5349" y="99"/>
                    <a:pt x="5355" y="92"/>
                  </a:cubicBezTo>
                  <a:cubicBezTo>
                    <a:pt x="5360" y="85"/>
                    <a:pt x="5371" y="84"/>
                    <a:pt x="5377" y="90"/>
                  </a:cubicBezTo>
                  <a:lnTo>
                    <a:pt x="5377" y="90"/>
                  </a:lnTo>
                  <a:cubicBezTo>
                    <a:pt x="5384" y="95"/>
                    <a:pt x="5386" y="105"/>
                    <a:pt x="5380" y="112"/>
                  </a:cubicBezTo>
                  <a:cubicBezTo>
                    <a:pt x="5375" y="119"/>
                    <a:pt x="5364" y="120"/>
                    <a:pt x="5358" y="115"/>
                  </a:cubicBezTo>
                  <a:close/>
                  <a:moveTo>
                    <a:pt x="5224" y="41"/>
                  </a:moveTo>
                  <a:lnTo>
                    <a:pt x="5213" y="38"/>
                  </a:lnTo>
                  <a:lnTo>
                    <a:pt x="5216" y="38"/>
                  </a:lnTo>
                  <a:lnTo>
                    <a:pt x="5155" y="32"/>
                  </a:lnTo>
                  <a:lnTo>
                    <a:pt x="5006" y="32"/>
                  </a:lnTo>
                  <a:cubicBezTo>
                    <a:pt x="4997" y="32"/>
                    <a:pt x="4990" y="25"/>
                    <a:pt x="4990" y="16"/>
                  </a:cubicBezTo>
                  <a:cubicBezTo>
                    <a:pt x="4990" y="8"/>
                    <a:pt x="4997" y="0"/>
                    <a:pt x="5006" y="0"/>
                  </a:cubicBezTo>
                  <a:lnTo>
                    <a:pt x="5158" y="1"/>
                  </a:lnTo>
                  <a:lnTo>
                    <a:pt x="5219" y="7"/>
                  </a:lnTo>
                  <a:cubicBezTo>
                    <a:pt x="5220" y="7"/>
                    <a:pt x="5221" y="7"/>
                    <a:pt x="5222" y="7"/>
                  </a:cubicBezTo>
                  <a:lnTo>
                    <a:pt x="5233" y="11"/>
                  </a:lnTo>
                  <a:cubicBezTo>
                    <a:pt x="5242" y="13"/>
                    <a:pt x="5247" y="22"/>
                    <a:pt x="5244" y="31"/>
                  </a:cubicBezTo>
                  <a:cubicBezTo>
                    <a:pt x="5241" y="39"/>
                    <a:pt x="5232" y="44"/>
                    <a:pt x="5224" y="41"/>
                  </a:cubicBezTo>
                  <a:close/>
                  <a:moveTo>
                    <a:pt x="4846" y="32"/>
                  </a:moveTo>
                  <a:lnTo>
                    <a:pt x="4845" y="32"/>
                  </a:lnTo>
                  <a:cubicBezTo>
                    <a:pt x="4837" y="32"/>
                    <a:pt x="4829" y="25"/>
                    <a:pt x="4829" y="16"/>
                  </a:cubicBezTo>
                  <a:cubicBezTo>
                    <a:pt x="4829" y="8"/>
                    <a:pt x="4837" y="0"/>
                    <a:pt x="4845" y="0"/>
                  </a:cubicBezTo>
                  <a:lnTo>
                    <a:pt x="4846" y="0"/>
                  </a:lnTo>
                  <a:cubicBezTo>
                    <a:pt x="4854" y="0"/>
                    <a:pt x="4862" y="8"/>
                    <a:pt x="4862" y="16"/>
                  </a:cubicBezTo>
                  <a:cubicBezTo>
                    <a:pt x="4862" y="25"/>
                    <a:pt x="4854" y="32"/>
                    <a:pt x="4846" y="32"/>
                  </a:cubicBezTo>
                  <a:close/>
                  <a:moveTo>
                    <a:pt x="4685" y="32"/>
                  </a:moveTo>
                  <a:lnTo>
                    <a:pt x="4461" y="32"/>
                  </a:lnTo>
                  <a:cubicBezTo>
                    <a:pt x="4453" y="32"/>
                    <a:pt x="4445" y="25"/>
                    <a:pt x="4445" y="16"/>
                  </a:cubicBezTo>
                  <a:cubicBezTo>
                    <a:pt x="4445" y="8"/>
                    <a:pt x="4453" y="0"/>
                    <a:pt x="4461" y="0"/>
                  </a:cubicBezTo>
                  <a:lnTo>
                    <a:pt x="4685" y="0"/>
                  </a:lnTo>
                  <a:cubicBezTo>
                    <a:pt x="4694" y="0"/>
                    <a:pt x="4701" y="8"/>
                    <a:pt x="4701" y="16"/>
                  </a:cubicBezTo>
                  <a:cubicBezTo>
                    <a:pt x="4701" y="25"/>
                    <a:pt x="4694" y="32"/>
                    <a:pt x="4685" y="32"/>
                  </a:cubicBezTo>
                  <a:close/>
                  <a:moveTo>
                    <a:pt x="4301" y="32"/>
                  </a:moveTo>
                  <a:lnTo>
                    <a:pt x="4301" y="32"/>
                  </a:lnTo>
                  <a:cubicBezTo>
                    <a:pt x="4293" y="32"/>
                    <a:pt x="4285" y="25"/>
                    <a:pt x="4285" y="16"/>
                  </a:cubicBezTo>
                  <a:cubicBezTo>
                    <a:pt x="4285" y="8"/>
                    <a:pt x="4293" y="0"/>
                    <a:pt x="4301" y="0"/>
                  </a:cubicBezTo>
                  <a:lnTo>
                    <a:pt x="4301" y="0"/>
                  </a:lnTo>
                  <a:cubicBezTo>
                    <a:pt x="4310" y="0"/>
                    <a:pt x="4317" y="8"/>
                    <a:pt x="4317" y="16"/>
                  </a:cubicBezTo>
                  <a:cubicBezTo>
                    <a:pt x="4317" y="25"/>
                    <a:pt x="4310" y="32"/>
                    <a:pt x="4301" y="32"/>
                  </a:cubicBezTo>
                  <a:close/>
                  <a:moveTo>
                    <a:pt x="4141" y="32"/>
                  </a:moveTo>
                  <a:lnTo>
                    <a:pt x="3917" y="32"/>
                  </a:lnTo>
                  <a:cubicBezTo>
                    <a:pt x="3909" y="32"/>
                    <a:pt x="3901" y="25"/>
                    <a:pt x="3901" y="16"/>
                  </a:cubicBezTo>
                  <a:cubicBezTo>
                    <a:pt x="3901" y="8"/>
                    <a:pt x="3909" y="0"/>
                    <a:pt x="3917" y="0"/>
                  </a:cubicBezTo>
                  <a:lnTo>
                    <a:pt x="4141" y="0"/>
                  </a:lnTo>
                  <a:cubicBezTo>
                    <a:pt x="4150" y="0"/>
                    <a:pt x="4157" y="8"/>
                    <a:pt x="4157" y="16"/>
                  </a:cubicBezTo>
                  <a:cubicBezTo>
                    <a:pt x="4157" y="25"/>
                    <a:pt x="4150" y="32"/>
                    <a:pt x="4141" y="32"/>
                  </a:cubicBezTo>
                  <a:close/>
                  <a:moveTo>
                    <a:pt x="3757" y="32"/>
                  </a:moveTo>
                  <a:lnTo>
                    <a:pt x="3757" y="32"/>
                  </a:lnTo>
                  <a:cubicBezTo>
                    <a:pt x="3749" y="32"/>
                    <a:pt x="3741" y="25"/>
                    <a:pt x="3741" y="16"/>
                  </a:cubicBezTo>
                  <a:cubicBezTo>
                    <a:pt x="3741" y="8"/>
                    <a:pt x="3749" y="0"/>
                    <a:pt x="3757" y="0"/>
                  </a:cubicBezTo>
                  <a:lnTo>
                    <a:pt x="3757" y="0"/>
                  </a:lnTo>
                  <a:cubicBezTo>
                    <a:pt x="3766" y="0"/>
                    <a:pt x="3773" y="8"/>
                    <a:pt x="3773" y="16"/>
                  </a:cubicBezTo>
                  <a:cubicBezTo>
                    <a:pt x="3773" y="25"/>
                    <a:pt x="3766" y="32"/>
                    <a:pt x="3757" y="32"/>
                  </a:cubicBezTo>
                  <a:close/>
                  <a:moveTo>
                    <a:pt x="3597" y="32"/>
                  </a:moveTo>
                  <a:lnTo>
                    <a:pt x="3373" y="32"/>
                  </a:lnTo>
                  <a:cubicBezTo>
                    <a:pt x="3365" y="32"/>
                    <a:pt x="3357" y="25"/>
                    <a:pt x="3357" y="16"/>
                  </a:cubicBezTo>
                  <a:cubicBezTo>
                    <a:pt x="3357" y="8"/>
                    <a:pt x="3365" y="0"/>
                    <a:pt x="3373" y="0"/>
                  </a:cubicBezTo>
                  <a:lnTo>
                    <a:pt x="3597" y="0"/>
                  </a:lnTo>
                  <a:cubicBezTo>
                    <a:pt x="3606" y="0"/>
                    <a:pt x="3613" y="8"/>
                    <a:pt x="3613" y="16"/>
                  </a:cubicBezTo>
                  <a:cubicBezTo>
                    <a:pt x="3613" y="25"/>
                    <a:pt x="3606" y="32"/>
                    <a:pt x="3597" y="32"/>
                  </a:cubicBezTo>
                  <a:close/>
                  <a:moveTo>
                    <a:pt x="3213" y="32"/>
                  </a:moveTo>
                  <a:lnTo>
                    <a:pt x="3213" y="32"/>
                  </a:lnTo>
                  <a:cubicBezTo>
                    <a:pt x="3205" y="32"/>
                    <a:pt x="3197" y="25"/>
                    <a:pt x="3197" y="16"/>
                  </a:cubicBezTo>
                  <a:cubicBezTo>
                    <a:pt x="3197" y="8"/>
                    <a:pt x="3205" y="0"/>
                    <a:pt x="3213" y="0"/>
                  </a:cubicBezTo>
                  <a:lnTo>
                    <a:pt x="3213" y="0"/>
                  </a:lnTo>
                  <a:cubicBezTo>
                    <a:pt x="3222" y="0"/>
                    <a:pt x="3229" y="8"/>
                    <a:pt x="3229" y="16"/>
                  </a:cubicBezTo>
                  <a:cubicBezTo>
                    <a:pt x="3229" y="25"/>
                    <a:pt x="3222" y="32"/>
                    <a:pt x="3213" y="32"/>
                  </a:cubicBezTo>
                  <a:close/>
                  <a:moveTo>
                    <a:pt x="3053" y="32"/>
                  </a:moveTo>
                  <a:lnTo>
                    <a:pt x="2829" y="32"/>
                  </a:lnTo>
                  <a:cubicBezTo>
                    <a:pt x="2821" y="32"/>
                    <a:pt x="2813" y="25"/>
                    <a:pt x="2813" y="16"/>
                  </a:cubicBezTo>
                  <a:cubicBezTo>
                    <a:pt x="2813" y="8"/>
                    <a:pt x="2821" y="0"/>
                    <a:pt x="2829" y="0"/>
                  </a:cubicBezTo>
                  <a:lnTo>
                    <a:pt x="3053" y="0"/>
                  </a:lnTo>
                  <a:cubicBezTo>
                    <a:pt x="3062" y="0"/>
                    <a:pt x="3069" y="8"/>
                    <a:pt x="3069" y="16"/>
                  </a:cubicBezTo>
                  <a:cubicBezTo>
                    <a:pt x="3069" y="25"/>
                    <a:pt x="3062" y="32"/>
                    <a:pt x="3053" y="32"/>
                  </a:cubicBezTo>
                  <a:close/>
                  <a:moveTo>
                    <a:pt x="2669" y="32"/>
                  </a:moveTo>
                  <a:lnTo>
                    <a:pt x="2669" y="32"/>
                  </a:lnTo>
                  <a:cubicBezTo>
                    <a:pt x="2661" y="32"/>
                    <a:pt x="2653" y="25"/>
                    <a:pt x="2653" y="16"/>
                  </a:cubicBezTo>
                  <a:cubicBezTo>
                    <a:pt x="2653" y="8"/>
                    <a:pt x="2661" y="0"/>
                    <a:pt x="2669" y="0"/>
                  </a:cubicBezTo>
                  <a:lnTo>
                    <a:pt x="2669" y="0"/>
                  </a:lnTo>
                  <a:cubicBezTo>
                    <a:pt x="2678" y="0"/>
                    <a:pt x="2685" y="8"/>
                    <a:pt x="2685" y="16"/>
                  </a:cubicBezTo>
                  <a:cubicBezTo>
                    <a:pt x="2685" y="25"/>
                    <a:pt x="2678" y="32"/>
                    <a:pt x="2669" y="32"/>
                  </a:cubicBezTo>
                  <a:close/>
                  <a:moveTo>
                    <a:pt x="2509" y="32"/>
                  </a:moveTo>
                  <a:lnTo>
                    <a:pt x="2285" y="32"/>
                  </a:lnTo>
                  <a:cubicBezTo>
                    <a:pt x="2277" y="32"/>
                    <a:pt x="2269" y="25"/>
                    <a:pt x="2269" y="16"/>
                  </a:cubicBezTo>
                  <a:cubicBezTo>
                    <a:pt x="2269" y="8"/>
                    <a:pt x="2277" y="0"/>
                    <a:pt x="2285" y="0"/>
                  </a:cubicBezTo>
                  <a:lnTo>
                    <a:pt x="2509" y="0"/>
                  </a:lnTo>
                  <a:cubicBezTo>
                    <a:pt x="2518" y="0"/>
                    <a:pt x="2525" y="8"/>
                    <a:pt x="2525" y="16"/>
                  </a:cubicBezTo>
                  <a:cubicBezTo>
                    <a:pt x="2525" y="25"/>
                    <a:pt x="2518" y="32"/>
                    <a:pt x="2509" y="32"/>
                  </a:cubicBezTo>
                  <a:close/>
                  <a:moveTo>
                    <a:pt x="2125" y="32"/>
                  </a:moveTo>
                  <a:lnTo>
                    <a:pt x="2125" y="32"/>
                  </a:lnTo>
                  <a:cubicBezTo>
                    <a:pt x="2116" y="32"/>
                    <a:pt x="2109" y="25"/>
                    <a:pt x="2109" y="16"/>
                  </a:cubicBezTo>
                  <a:cubicBezTo>
                    <a:pt x="2109" y="8"/>
                    <a:pt x="2116" y="0"/>
                    <a:pt x="2125" y="0"/>
                  </a:cubicBezTo>
                  <a:lnTo>
                    <a:pt x="2125" y="0"/>
                  </a:lnTo>
                  <a:cubicBezTo>
                    <a:pt x="2134" y="0"/>
                    <a:pt x="2141" y="8"/>
                    <a:pt x="2141" y="16"/>
                  </a:cubicBezTo>
                  <a:cubicBezTo>
                    <a:pt x="2141" y="25"/>
                    <a:pt x="2134" y="32"/>
                    <a:pt x="2125" y="32"/>
                  </a:cubicBezTo>
                  <a:close/>
                  <a:moveTo>
                    <a:pt x="1965" y="32"/>
                  </a:moveTo>
                  <a:lnTo>
                    <a:pt x="1741" y="32"/>
                  </a:lnTo>
                  <a:cubicBezTo>
                    <a:pt x="1732" y="32"/>
                    <a:pt x="1725" y="25"/>
                    <a:pt x="1725" y="16"/>
                  </a:cubicBezTo>
                  <a:cubicBezTo>
                    <a:pt x="1725" y="8"/>
                    <a:pt x="1732" y="0"/>
                    <a:pt x="1741" y="0"/>
                  </a:cubicBezTo>
                  <a:lnTo>
                    <a:pt x="1965" y="0"/>
                  </a:lnTo>
                  <a:cubicBezTo>
                    <a:pt x="1974" y="0"/>
                    <a:pt x="1981" y="8"/>
                    <a:pt x="1981" y="16"/>
                  </a:cubicBezTo>
                  <a:cubicBezTo>
                    <a:pt x="1981" y="25"/>
                    <a:pt x="1974" y="32"/>
                    <a:pt x="1965" y="32"/>
                  </a:cubicBezTo>
                  <a:close/>
                  <a:moveTo>
                    <a:pt x="1581" y="32"/>
                  </a:moveTo>
                  <a:lnTo>
                    <a:pt x="1581" y="32"/>
                  </a:lnTo>
                  <a:cubicBezTo>
                    <a:pt x="1572" y="32"/>
                    <a:pt x="1565" y="25"/>
                    <a:pt x="1565" y="16"/>
                  </a:cubicBezTo>
                  <a:cubicBezTo>
                    <a:pt x="1565" y="8"/>
                    <a:pt x="1572" y="0"/>
                    <a:pt x="1581" y="0"/>
                  </a:cubicBezTo>
                  <a:lnTo>
                    <a:pt x="1581" y="0"/>
                  </a:lnTo>
                  <a:cubicBezTo>
                    <a:pt x="1590" y="0"/>
                    <a:pt x="1597" y="8"/>
                    <a:pt x="1597" y="16"/>
                  </a:cubicBezTo>
                  <a:cubicBezTo>
                    <a:pt x="1597" y="25"/>
                    <a:pt x="1590" y="32"/>
                    <a:pt x="1581" y="32"/>
                  </a:cubicBezTo>
                  <a:close/>
                  <a:moveTo>
                    <a:pt x="1421" y="32"/>
                  </a:moveTo>
                  <a:lnTo>
                    <a:pt x="1197" y="32"/>
                  </a:lnTo>
                  <a:cubicBezTo>
                    <a:pt x="1188" y="32"/>
                    <a:pt x="1181" y="25"/>
                    <a:pt x="1181" y="16"/>
                  </a:cubicBezTo>
                  <a:cubicBezTo>
                    <a:pt x="1181" y="8"/>
                    <a:pt x="1188" y="0"/>
                    <a:pt x="1197" y="0"/>
                  </a:cubicBezTo>
                  <a:lnTo>
                    <a:pt x="1421" y="0"/>
                  </a:lnTo>
                  <a:cubicBezTo>
                    <a:pt x="1430" y="0"/>
                    <a:pt x="1437" y="8"/>
                    <a:pt x="1437" y="16"/>
                  </a:cubicBezTo>
                  <a:cubicBezTo>
                    <a:pt x="1437" y="25"/>
                    <a:pt x="1430" y="32"/>
                    <a:pt x="1421" y="32"/>
                  </a:cubicBezTo>
                  <a:close/>
                  <a:moveTo>
                    <a:pt x="1037" y="32"/>
                  </a:moveTo>
                  <a:lnTo>
                    <a:pt x="1037" y="32"/>
                  </a:lnTo>
                  <a:cubicBezTo>
                    <a:pt x="1028" y="32"/>
                    <a:pt x="1021" y="25"/>
                    <a:pt x="1021" y="16"/>
                  </a:cubicBezTo>
                  <a:cubicBezTo>
                    <a:pt x="1021" y="8"/>
                    <a:pt x="1028" y="0"/>
                    <a:pt x="1037" y="0"/>
                  </a:cubicBezTo>
                  <a:lnTo>
                    <a:pt x="1037" y="0"/>
                  </a:lnTo>
                  <a:cubicBezTo>
                    <a:pt x="1046" y="0"/>
                    <a:pt x="1053" y="8"/>
                    <a:pt x="1053" y="16"/>
                  </a:cubicBezTo>
                  <a:cubicBezTo>
                    <a:pt x="1053" y="25"/>
                    <a:pt x="1046" y="32"/>
                    <a:pt x="1037" y="32"/>
                  </a:cubicBezTo>
                  <a:close/>
                  <a:moveTo>
                    <a:pt x="877" y="32"/>
                  </a:moveTo>
                  <a:lnTo>
                    <a:pt x="653" y="32"/>
                  </a:lnTo>
                  <a:cubicBezTo>
                    <a:pt x="644" y="32"/>
                    <a:pt x="637" y="25"/>
                    <a:pt x="637" y="16"/>
                  </a:cubicBezTo>
                  <a:cubicBezTo>
                    <a:pt x="637" y="8"/>
                    <a:pt x="644" y="0"/>
                    <a:pt x="653" y="0"/>
                  </a:cubicBezTo>
                  <a:lnTo>
                    <a:pt x="877" y="0"/>
                  </a:lnTo>
                  <a:cubicBezTo>
                    <a:pt x="886" y="0"/>
                    <a:pt x="893" y="8"/>
                    <a:pt x="893" y="16"/>
                  </a:cubicBezTo>
                  <a:cubicBezTo>
                    <a:pt x="893" y="25"/>
                    <a:pt x="886" y="32"/>
                    <a:pt x="877" y="32"/>
                  </a:cubicBezTo>
                  <a:close/>
                  <a:moveTo>
                    <a:pt x="493" y="32"/>
                  </a:moveTo>
                  <a:lnTo>
                    <a:pt x="493" y="32"/>
                  </a:lnTo>
                  <a:cubicBezTo>
                    <a:pt x="484" y="32"/>
                    <a:pt x="477" y="25"/>
                    <a:pt x="477" y="16"/>
                  </a:cubicBezTo>
                  <a:cubicBezTo>
                    <a:pt x="477" y="8"/>
                    <a:pt x="484" y="0"/>
                    <a:pt x="493" y="0"/>
                  </a:cubicBezTo>
                  <a:lnTo>
                    <a:pt x="493" y="0"/>
                  </a:lnTo>
                  <a:cubicBezTo>
                    <a:pt x="502" y="0"/>
                    <a:pt x="509" y="8"/>
                    <a:pt x="509" y="16"/>
                  </a:cubicBezTo>
                  <a:cubicBezTo>
                    <a:pt x="509" y="25"/>
                    <a:pt x="502" y="32"/>
                    <a:pt x="493" y="32"/>
                  </a:cubicBezTo>
                  <a:close/>
                  <a:moveTo>
                    <a:pt x="333" y="32"/>
                  </a:moveTo>
                  <a:lnTo>
                    <a:pt x="318" y="32"/>
                  </a:lnTo>
                  <a:lnTo>
                    <a:pt x="259" y="38"/>
                  </a:lnTo>
                  <a:lnTo>
                    <a:pt x="262" y="38"/>
                  </a:lnTo>
                  <a:lnTo>
                    <a:pt x="205" y="56"/>
                  </a:lnTo>
                  <a:lnTo>
                    <a:pt x="208" y="54"/>
                  </a:lnTo>
                  <a:lnTo>
                    <a:pt x="157" y="82"/>
                  </a:lnTo>
                  <a:lnTo>
                    <a:pt x="159" y="81"/>
                  </a:lnTo>
                  <a:lnTo>
                    <a:pt x="136" y="100"/>
                  </a:lnTo>
                  <a:cubicBezTo>
                    <a:pt x="129" y="105"/>
                    <a:pt x="119" y="104"/>
                    <a:pt x="114" y="97"/>
                  </a:cubicBezTo>
                  <a:cubicBezTo>
                    <a:pt x="108" y="90"/>
                    <a:pt x="109" y="80"/>
                    <a:pt x="116" y="75"/>
                  </a:cubicBezTo>
                  <a:lnTo>
                    <a:pt x="139" y="56"/>
                  </a:lnTo>
                  <a:cubicBezTo>
                    <a:pt x="140" y="55"/>
                    <a:pt x="141" y="55"/>
                    <a:pt x="142" y="54"/>
                  </a:cubicBezTo>
                  <a:lnTo>
                    <a:pt x="193" y="26"/>
                  </a:lnTo>
                  <a:cubicBezTo>
                    <a:pt x="194" y="26"/>
                    <a:pt x="195" y="26"/>
                    <a:pt x="196" y="25"/>
                  </a:cubicBezTo>
                  <a:lnTo>
                    <a:pt x="253" y="7"/>
                  </a:lnTo>
                  <a:cubicBezTo>
                    <a:pt x="254" y="7"/>
                    <a:pt x="255" y="7"/>
                    <a:pt x="256" y="7"/>
                  </a:cubicBezTo>
                  <a:lnTo>
                    <a:pt x="318" y="0"/>
                  </a:lnTo>
                  <a:lnTo>
                    <a:pt x="333" y="0"/>
                  </a:lnTo>
                  <a:cubicBezTo>
                    <a:pt x="342" y="0"/>
                    <a:pt x="349" y="8"/>
                    <a:pt x="349" y="16"/>
                  </a:cubicBezTo>
                  <a:cubicBezTo>
                    <a:pt x="349" y="25"/>
                    <a:pt x="342" y="32"/>
                    <a:pt x="333" y="32"/>
                  </a:cubicBezTo>
                  <a:close/>
                  <a:moveTo>
                    <a:pt x="51" y="221"/>
                  </a:moveTo>
                  <a:lnTo>
                    <a:pt x="51" y="221"/>
                  </a:lnTo>
                  <a:cubicBezTo>
                    <a:pt x="48" y="230"/>
                    <a:pt x="39" y="234"/>
                    <a:pt x="31" y="232"/>
                  </a:cubicBezTo>
                  <a:cubicBezTo>
                    <a:pt x="22" y="229"/>
                    <a:pt x="18" y="220"/>
                    <a:pt x="20" y="211"/>
                  </a:cubicBezTo>
                  <a:lnTo>
                    <a:pt x="20" y="211"/>
                  </a:lnTo>
                  <a:lnTo>
                    <a:pt x="20" y="211"/>
                  </a:lnTo>
                  <a:cubicBezTo>
                    <a:pt x="23" y="203"/>
                    <a:pt x="32" y="198"/>
                    <a:pt x="40" y="201"/>
                  </a:cubicBezTo>
                  <a:cubicBezTo>
                    <a:pt x="49" y="204"/>
                    <a:pt x="53" y="213"/>
                    <a:pt x="51" y="221"/>
                  </a:cubicBezTo>
                  <a:close/>
                  <a:moveTo>
                    <a:pt x="32" y="374"/>
                  </a:moveTo>
                  <a:lnTo>
                    <a:pt x="32" y="598"/>
                  </a:lnTo>
                  <a:cubicBezTo>
                    <a:pt x="32" y="607"/>
                    <a:pt x="25" y="614"/>
                    <a:pt x="16" y="614"/>
                  </a:cubicBezTo>
                  <a:cubicBezTo>
                    <a:pt x="8" y="614"/>
                    <a:pt x="0" y="607"/>
                    <a:pt x="0" y="598"/>
                  </a:cubicBezTo>
                  <a:lnTo>
                    <a:pt x="0" y="374"/>
                  </a:lnTo>
                  <a:cubicBezTo>
                    <a:pt x="0" y="365"/>
                    <a:pt x="8" y="358"/>
                    <a:pt x="16" y="358"/>
                  </a:cubicBezTo>
                  <a:cubicBezTo>
                    <a:pt x="25" y="358"/>
                    <a:pt x="32" y="365"/>
                    <a:pt x="32" y="374"/>
                  </a:cubicBezTo>
                  <a:close/>
                  <a:moveTo>
                    <a:pt x="32" y="758"/>
                  </a:moveTo>
                  <a:lnTo>
                    <a:pt x="32" y="758"/>
                  </a:lnTo>
                  <a:cubicBezTo>
                    <a:pt x="32" y="767"/>
                    <a:pt x="25" y="774"/>
                    <a:pt x="16" y="774"/>
                  </a:cubicBezTo>
                  <a:cubicBezTo>
                    <a:pt x="8" y="774"/>
                    <a:pt x="0" y="767"/>
                    <a:pt x="0" y="758"/>
                  </a:cubicBezTo>
                  <a:lnTo>
                    <a:pt x="0" y="758"/>
                  </a:lnTo>
                  <a:cubicBezTo>
                    <a:pt x="0" y="749"/>
                    <a:pt x="8" y="742"/>
                    <a:pt x="16" y="742"/>
                  </a:cubicBezTo>
                  <a:cubicBezTo>
                    <a:pt x="25" y="742"/>
                    <a:pt x="32" y="749"/>
                    <a:pt x="32" y="758"/>
                  </a:cubicBezTo>
                  <a:close/>
                  <a:moveTo>
                    <a:pt x="32" y="918"/>
                  </a:moveTo>
                  <a:lnTo>
                    <a:pt x="32" y="1104"/>
                  </a:lnTo>
                  <a:lnTo>
                    <a:pt x="36" y="1140"/>
                  </a:lnTo>
                  <a:cubicBezTo>
                    <a:pt x="37" y="1149"/>
                    <a:pt x="31" y="1157"/>
                    <a:pt x="22" y="1158"/>
                  </a:cubicBezTo>
                  <a:cubicBezTo>
                    <a:pt x="13" y="1159"/>
                    <a:pt x="5" y="1152"/>
                    <a:pt x="4" y="1143"/>
                  </a:cubicBezTo>
                  <a:lnTo>
                    <a:pt x="4" y="1143"/>
                  </a:lnTo>
                  <a:lnTo>
                    <a:pt x="0" y="1104"/>
                  </a:lnTo>
                  <a:lnTo>
                    <a:pt x="0" y="918"/>
                  </a:lnTo>
                  <a:cubicBezTo>
                    <a:pt x="0" y="909"/>
                    <a:pt x="8" y="902"/>
                    <a:pt x="16" y="902"/>
                  </a:cubicBezTo>
                  <a:cubicBezTo>
                    <a:pt x="25" y="902"/>
                    <a:pt x="32" y="909"/>
                    <a:pt x="32" y="918"/>
                  </a:cubicBezTo>
                  <a:close/>
                  <a:moveTo>
                    <a:pt x="92" y="1278"/>
                  </a:moveTo>
                  <a:lnTo>
                    <a:pt x="92" y="1278"/>
                  </a:lnTo>
                  <a:cubicBezTo>
                    <a:pt x="98" y="1285"/>
                    <a:pt x="97" y="1295"/>
                    <a:pt x="90" y="1300"/>
                  </a:cubicBezTo>
                  <a:cubicBezTo>
                    <a:pt x="83" y="1306"/>
                    <a:pt x="73" y="1305"/>
                    <a:pt x="67" y="1298"/>
                  </a:cubicBezTo>
                  <a:lnTo>
                    <a:pt x="67" y="1298"/>
                  </a:lnTo>
                  <a:cubicBezTo>
                    <a:pt x="62" y="1291"/>
                    <a:pt x="63" y="1281"/>
                    <a:pt x="70" y="1275"/>
                  </a:cubicBezTo>
                  <a:cubicBezTo>
                    <a:pt x="77" y="1270"/>
                    <a:pt x="87" y="1271"/>
                    <a:pt x="92" y="1278"/>
                  </a:cubicBezTo>
                  <a:close/>
                  <a:moveTo>
                    <a:pt x="209" y="1369"/>
                  </a:moveTo>
                  <a:lnTo>
                    <a:pt x="262" y="1386"/>
                  </a:lnTo>
                  <a:lnTo>
                    <a:pt x="262" y="1386"/>
                  </a:lnTo>
                  <a:cubicBezTo>
                    <a:pt x="271" y="1389"/>
                    <a:pt x="275" y="1398"/>
                    <a:pt x="273" y="1406"/>
                  </a:cubicBezTo>
                  <a:cubicBezTo>
                    <a:pt x="270" y="1415"/>
                    <a:pt x="261" y="1419"/>
                    <a:pt x="253" y="1417"/>
                  </a:cubicBezTo>
                  <a:lnTo>
                    <a:pt x="200" y="1400"/>
                  </a:lnTo>
                  <a:lnTo>
                    <a:pt x="200" y="1400"/>
                  </a:lnTo>
                  <a:cubicBezTo>
                    <a:pt x="191" y="1397"/>
                    <a:pt x="187" y="1388"/>
                    <a:pt x="189" y="1380"/>
                  </a:cubicBezTo>
                  <a:cubicBezTo>
                    <a:pt x="192" y="1372"/>
                    <a:pt x="201" y="1367"/>
                    <a:pt x="209" y="1369"/>
                  </a:cubicBezTo>
                  <a:close/>
                </a:path>
              </a:pathLst>
            </a:custGeom>
            <a:solidFill>
              <a:srgbClr val="FF0000"/>
            </a:solidFill>
            <a:ln w="0" cap="flat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Rectangle 264">
              <a:extLst>
                <a:ext uri="{FF2B5EF4-FFF2-40B4-BE49-F238E27FC236}">
                  <a16:creationId xmlns:a16="http://schemas.microsoft.com/office/drawing/2014/main" id="{118A68D5-5A92-4A32-8009-39315613D9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5922" y="5580408"/>
              <a:ext cx="825073" cy="2996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是否符合终止条件</a:t>
              </a:r>
              <a:endPara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81" name="Line 265">
              <a:extLst>
                <a:ext uri="{FF2B5EF4-FFF2-40B4-BE49-F238E27FC236}">
                  <a16:creationId xmlns:a16="http://schemas.microsoft.com/office/drawing/2014/main" id="{25B175D2-983B-4C6B-9238-168F5196666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620599" y="5082768"/>
              <a:ext cx="0" cy="373660"/>
            </a:xfrm>
            <a:prstGeom prst="line">
              <a:avLst/>
            </a:prstGeom>
            <a:noFill/>
            <a:ln w="1746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Freeform 266">
              <a:extLst>
                <a:ext uri="{FF2B5EF4-FFF2-40B4-BE49-F238E27FC236}">
                  <a16:creationId xmlns:a16="http://schemas.microsoft.com/office/drawing/2014/main" id="{A270D1E0-CB87-4217-8439-79389581A0CC}"/>
                </a:ext>
              </a:extLst>
            </p:cNvPr>
            <p:cNvSpPr>
              <a:spLocks/>
            </p:cNvSpPr>
            <p:nvPr/>
          </p:nvSpPr>
          <p:spPr bwMode="auto">
            <a:xfrm>
              <a:off x="5586084" y="5439209"/>
              <a:ext cx="69030" cy="72321"/>
            </a:xfrm>
            <a:custGeom>
              <a:avLst/>
              <a:gdLst>
                <a:gd name="T0" fmla="*/ 118 w 236"/>
                <a:gd name="T1" fmla="*/ 236 h 236"/>
                <a:gd name="T2" fmla="*/ 0 w 236"/>
                <a:gd name="T3" fmla="*/ 0 h 236"/>
                <a:gd name="T4" fmla="*/ 236 w 236"/>
                <a:gd name="T5" fmla="*/ 0 h 236"/>
                <a:gd name="T6" fmla="*/ 118 w 236"/>
                <a:gd name="T7" fmla="*/ 236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6" h="236">
                  <a:moveTo>
                    <a:pt x="118" y="236"/>
                  </a:moveTo>
                  <a:lnTo>
                    <a:pt x="0" y="0"/>
                  </a:lnTo>
                  <a:cubicBezTo>
                    <a:pt x="75" y="37"/>
                    <a:pt x="162" y="37"/>
                    <a:pt x="236" y="0"/>
                  </a:cubicBezTo>
                  <a:lnTo>
                    <a:pt x="118" y="236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Rectangle 267">
              <a:extLst>
                <a:ext uri="{FF2B5EF4-FFF2-40B4-BE49-F238E27FC236}">
                  <a16:creationId xmlns:a16="http://schemas.microsoft.com/office/drawing/2014/main" id="{1FCEE834-23A2-453A-B09D-E8AD814039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72677" y="5203304"/>
              <a:ext cx="295843" cy="18596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Rectangle 268">
              <a:extLst>
                <a:ext uri="{FF2B5EF4-FFF2-40B4-BE49-F238E27FC236}">
                  <a16:creationId xmlns:a16="http://schemas.microsoft.com/office/drawing/2014/main" id="{70748850-BF01-46DE-AA8D-CB414B8F6F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75964" y="5179197"/>
              <a:ext cx="225169" cy="2565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1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判断</a:t>
              </a:r>
              <a:endPara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85" name="Freeform 269">
              <a:extLst>
                <a:ext uri="{FF2B5EF4-FFF2-40B4-BE49-F238E27FC236}">
                  <a16:creationId xmlns:a16="http://schemas.microsoft.com/office/drawing/2014/main" id="{2F50DABE-3406-4E14-BB16-467F37F0AE25}"/>
                </a:ext>
              </a:extLst>
            </p:cNvPr>
            <p:cNvSpPr>
              <a:spLocks/>
            </p:cNvSpPr>
            <p:nvPr/>
          </p:nvSpPr>
          <p:spPr bwMode="auto">
            <a:xfrm>
              <a:off x="6404582" y="4635065"/>
              <a:ext cx="1558106" cy="1086541"/>
            </a:xfrm>
            <a:custGeom>
              <a:avLst/>
              <a:gdLst>
                <a:gd name="T0" fmla="*/ 0 w 948"/>
                <a:gd name="T1" fmla="*/ 631 h 631"/>
                <a:gd name="T2" fmla="*/ 948 w 948"/>
                <a:gd name="T3" fmla="*/ 631 h 631"/>
                <a:gd name="T4" fmla="*/ 948 w 948"/>
                <a:gd name="T5" fmla="*/ 0 h 6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48" h="631">
                  <a:moveTo>
                    <a:pt x="0" y="631"/>
                  </a:moveTo>
                  <a:lnTo>
                    <a:pt x="948" y="631"/>
                  </a:lnTo>
                  <a:lnTo>
                    <a:pt x="948" y="0"/>
                  </a:lnTo>
                </a:path>
              </a:pathLst>
            </a:custGeom>
            <a:noFill/>
            <a:ln w="1746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" name="Freeform 270">
              <a:extLst>
                <a:ext uri="{FF2B5EF4-FFF2-40B4-BE49-F238E27FC236}">
                  <a16:creationId xmlns:a16="http://schemas.microsoft.com/office/drawing/2014/main" id="{C746552C-3903-4388-A7E4-3C8EB34E6E07}"/>
                </a:ext>
              </a:extLst>
            </p:cNvPr>
            <p:cNvSpPr>
              <a:spLocks/>
            </p:cNvSpPr>
            <p:nvPr/>
          </p:nvSpPr>
          <p:spPr bwMode="auto">
            <a:xfrm>
              <a:off x="7929817" y="4581685"/>
              <a:ext cx="67386" cy="70599"/>
            </a:xfrm>
            <a:custGeom>
              <a:avLst/>
              <a:gdLst>
                <a:gd name="T0" fmla="*/ 117 w 235"/>
                <a:gd name="T1" fmla="*/ 0 h 235"/>
                <a:gd name="T2" fmla="*/ 235 w 235"/>
                <a:gd name="T3" fmla="*/ 235 h 235"/>
                <a:gd name="T4" fmla="*/ 0 w 235"/>
                <a:gd name="T5" fmla="*/ 235 h 235"/>
                <a:gd name="T6" fmla="*/ 117 w 235"/>
                <a:gd name="T7" fmla="*/ 0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5" h="235">
                  <a:moveTo>
                    <a:pt x="117" y="0"/>
                  </a:moveTo>
                  <a:lnTo>
                    <a:pt x="235" y="235"/>
                  </a:lnTo>
                  <a:cubicBezTo>
                    <a:pt x="161" y="198"/>
                    <a:pt x="74" y="198"/>
                    <a:pt x="0" y="235"/>
                  </a:cubicBezTo>
                  <a:lnTo>
                    <a:pt x="117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" name="Rectangle 272">
              <a:extLst>
                <a:ext uri="{FF2B5EF4-FFF2-40B4-BE49-F238E27FC236}">
                  <a16:creationId xmlns:a16="http://schemas.microsoft.com/office/drawing/2014/main" id="{37A665AB-1597-43A0-BA1F-69D51AC5D4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49764" y="1266959"/>
              <a:ext cx="179149" cy="1980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8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飞机</a:t>
              </a:r>
              <a:endPara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88" name="Rectangle 273">
              <a:extLst>
                <a:ext uri="{FF2B5EF4-FFF2-40B4-BE49-F238E27FC236}">
                  <a16:creationId xmlns:a16="http://schemas.microsoft.com/office/drawing/2014/main" id="{FA1574C5-9771-41C0-AF3E-9FF7821F44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67489" y="1275569"/>
              <a:ext cx="179149" cy="1980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8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桥梁</a:t>
              </a:r>
              <a:endPara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pic>
          <p:nvPicPr>
            <p:cNvPr id="89" name="Picture 274">
              <a:extLst>
                <a:ext uri="{FF2B5EF4-FFF2-40B4-BE49-F238E27FC236}">
                  <a16:creationId xmlns:a16="http://schemas.microsoft.com/office/drawing/2014/main" id="{D127231B-10A0-4A07-8859-2E8272AB2F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38001" y="1447763"/>
              <a:ext cx="363229" cy="3874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0" name="Picture 275">
              <a:extLst>
                <a:ext uri="{FF2B5EF4-FFF2-40B4-BE49-F238E27FC236}">
                  <a16:creationId xmlns:a16="http://schemas.microsoft.com/office/drawing/2014/main" id="{0076A6E1-BA06-45F9-9728-D8C5A170BC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95171" y="1439153"/>
              <a:ext cx="363229" cy="3960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1" name="Picture 276">
              <a:extLst>
                <a:ext uri="{FF2B5EF4-FFF2-40B4-BE49-F238E27FC236}">
                  <a16:creationId xmlns:a16="http://schemas.microsoft.com/office/drawing/2014/main" id="{E40D6AF9-3855-4DFB-8D52-6FAF8CA030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10383" y="1439153"/>
              <a:ext cx="382952" cy="3857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2" name="Rectangle 277">
              <a:extLst>
                <a:ext uri="{FF2B5EF4-FFF2-40B4-BE49-F238E27FC236}">
                  <a16:creationId xmlns:a16="http://schemas.microsoft.com/office/drawing/2014/main" id="{9BEE796A-DFBE-4AAE-8E15-30F95C7E5B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79413" y="1272125"/>
              <a:ext cx="179149" cy="1980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8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河流</a:t>
              </a:r>
              <a:endPara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93" name="Freeform 278">
              <a:extLst>
                <a:ext uri="{FF2B5EF4-FFF2-40B4-BE49-F238E27FC236}">
                  <a16:creationId xmlns:a16="http://schemas.microsoft.com/office/drawing/2014/main" id="{82741C71-5DE0-4102-A2DF-16809EE822F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76931" y="1010391"/>
              <a:ext cx="2095554" cy="974615"/>
            </a:xfrm>
            <a:custGeom>
              <a:avLst/>
              <a:gdLst>
                <a:gd name="T0" fmla="*/ 457 w 7279"/>
                <a:gd name="T1" fmla="*/ 3223 h 3228"/>
                <a:gd name="T2" fmla="*/ 1035 w 7279"/>
                <a:gd name="T3" fmla="*/ 3228 h 3228"/>
                <a:gd name="T4" fmla="*/ 1611 w 7279"/>
                <a:gd name="T5" fmla="*/ 3228 h 3228"/>
                <a:gd name="T6" fmla="*/ 1851 w 7279"/>
                <a:gd name="T7" fmla="*/ 3228 h 3228"/>
                <a:gd name="T8" fmla="*/ 2427 w 7279"/>
                <a:gd name="T9" fmla="*/ 3228 h 3228"/>
                <a:gd name="T10" fmla="*/ 2667 w 7279"/>
                <a:gd name="T11" fmla="*/ 3228 h 3228"/>
                <a:gd name="T12" fmla="*/ 3243 w 7279"/>
                <a:gd name="T13" fmla="*/ 3228 h 3228"/>
                <a:gd name="T14" fmla="*/ 3483 w 7279"/>
                <a:gd name="T15" fmla="*/ 3228 h 3228"/>
                <a:gd name="T16" fmla="*/ 4059 w 7279"/>
                <a:gd name="T17" fmla="*/ 3228 h 3228"/>
                <a:gd name="T18" fmla="*/ 4299 w 7279"/>
                <a:gd name="T19" fmla="*/ 3228 h 3228"/>
                <a:gd name="T20" fmla="*/ 4875 w 7279"/>
                <a:gd name="T21" fmla="*/ 3228 h 3228"/>
                <a:gd name="T22" fmla="*/ 5115 w 7279"/>
                <a:gd name="T23" fmla="*/ 3228 h 3228"/>
                <a:gd name="T24" fmla="*/ 5691 w 7279"/>
                <a:gd name="T25" fmla="*/ 3228 h 3228"/>
                <a:gd name="T26" fmla="*/ 5931 w 7279"/>
                <a:gd name="T27" fmla="*/ 3228 h 3228"/>
                <a:gd name="T28" fmla="*/ 6507 w 7279"/>
                <a:gd name="T29" fmla="*/ 3228 h 3228"/>
                <a:gd name="T30" fmla="*/ 6747 w 7279"/>
                <a:gd name="T31" fmla="*/ 3228 h 3228"/>
                <a:gd name="T32" fmla="*/ 7098 w 7279"/>
                <a:gd name="T33" fmla="*/ 3045 h 3228"/>
                <a:gd name="T34" fmla="*/ 7194 w 7279"/>
                <a:gd name="T35" fmla="*/ 3003 h 3228"/>
                <a:gd name="T36" fmla="*/ 6991 w 7279"/>
                <a:gd name="T37" fmla="*/ 3177 h 3228"/>
                <a:gd name="T38" fmla="*/ 7279 w 7279"/>
                <a:gd name="T39" fmla="*/ 2688 h 3228"/>
                <a:gd name="T40" fmla="*/ 7279 w 7279"/>
                <a:gd name="T41" fmla="*/ 2448 h 3228"/>
                <a:gd name="T42" fmla="*/ 7279 w 7279"/>
                <a:gd name="T43" fmla="*/ 1872 h 3228"/>
                <a:gd name="T44" fmla="*/ 7279 w 7279"/>
                <a:gd name="T45" fmla="*/ 1632 h 3228"/>
                <a:gd name="T46" fmla="*/ 7279 w 7279"/>
                <a:gd name="T47" fmla="*/ 1056 h 3228"/>
                <a:gd name="T48" fmla="*/ 7276 w 7279"/>
                <a:gd name="T49" fmla="*/ 477 h 3228"/>
                <a:gd name="T50" fmla="*/ 7169 w 7279"/>
                <a:gd name="T51" fmla="*/ 233 h 3228"/>
                <a:gd name="T52" fmla="*/ 6952 w 7279"/>
                <a:gd name="T53" fmla="*/ 85 h 3228"/>
                <a:gd name="T54" fmla="*/ 6774 w 7279"/>
                <a:gd name="T55" fmla="*/ 1 h 3228"/>
                <a:gd name="T56" fmla="*/ 6998 w 7279"/>
                <a:gd name="T57" fmla="*/ 111 h 3228"/>
                <a:gd name="T58" fmla="*/ 6445 w 7279"/>
                <a:gd name="T59" fmla="*/ 48 h 3228"/>
                <a:gd name="T60" fmla="*/ 6205 w 7279"/>
                <a:gd name="T61" fmla="*/ 48 h 3228"/>
                <a:gd name="T62" fmla="*/ 5629 w 7279"/>
                <a:gd name="T63" fmla="*/ 48 h 3228"/>
                <a:gd name="T64" fmla="*/ 5389 w 7279"/>
                <a:gd name="T65" fmla="*/ 48 h 3228"/>
                <a:gd name="T66" fmla="*/ 4813 w 7279"/>
                <a:gd name="T67" fmla="*/ 48 h 3228"/>
                <a:gd name="T68" fmla="*/ 4573 w 7279"/>
                <a:gd name="T69" fmla="*/ 48 h 3228"/>
                <a:gd name="T70" fmla="*/ 3997 w 7279"/>
                <a:gd name="T71" fmla="*/ 48 h 3228"/>
                <a:gd name="T72" fmla="*/ 3757 w 7279"/>
                <a:gd name="T73" fmla="*/ 48 h 3228"/>
                <a:gd name="T74" fmla="*/ 3181 w 7279"/>
                <a:gd name="T75" fmla="*/ 48 h 3228"/>
                <a:gd name="T76" fmla="*/ 2941 w 7279"/>
                <a:gd name="T77" fmla="*/ 48 h 3228"/>
                <a:gd name="T78" fmla="*/ 2365 w 7279"/>
                <a:gd name="T79" fmla="*/ 48 h 3228"/>
                <a:gd name="T80" fmla="*/ 2125 w 7279"/>
                <a:gd name="T81" fmla="*/ 48 h 3228"/>
                <a:gd name="T82" fmla="*/ 1549 w 7279"/>
                <a:gd name="T83" fmla="*/ 48 h 3228"/>
                <a:gd name="T84" fmla="*/ 1309 w 7279"/>
                <a:gd name="T85" fmla="*/ 48 h 3228"/>
                <a:gd name="T86" fmla="*/ 733 w 7279"/>
                <a:gd name="T87" fmla="*/ 48 h 3228"/>
                <a:gd name="T88" fmla="*/ 254 w 7279"/>
                <a:gd name="T89" fmla="*/ 126 h 3228"/>
                <a:gd name="T90" fmla="*/ 313 w 7279"/>
                <a:gd name="T91" fmla="*/ 40 h 3228"/>
                <a:gd name="T92" fmla="*/ 78 w 7279"/>
                <a:gd name="T93" fmla="*/ 352 h 3228"/>
                <a:gd name="T94" fmla="*/ 48 w 7279"/>
                <a:gd name="T95" fmla="*/ 581 h 3228"/>
                <a:gd name="T96" fmla="*/ 48 w 7279"/>
                <a:gd name="T97" fmla="*/ 1157 h 3228"/>
                <a:gd name="T98" fmla="*/ 48 w 7279"/>
                <a:gd name="T99" fmla="*/ 1397 h 3228"/>
                <a:gd name="T100" fmla="*/ 48 w 7279"/>
                <a:gd name="T101" fmla="*/ 1973 h 3228"/>
                <a:gd name="T102" fmla="*/ 48 w 7279"/>
                <a:gd name="T103" fmla="*/ 2213 h 3228"/>
                <a:gd name="T104" fmla="*/ 55 w 7279"/>
                <a:gd name="T105" fmla="*/ 2787 h 3228"/>
                <a:gd name="T106" fmla="*/ 55 w 7279"/>
                <a:gd name="T107" fmla="*/ 2787 h 3228"/>
                <a:gd name="T108" fmla="*/ 328 w 7279"/>
                <a:gd name="T109" fmla="*/ 3144 h 3228"/>
                <a:gd name="T110" fmla="*/ 223 w 7279"/>
                <a:gd name="T111" fmla="*/ 3141 h 3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7279" h="3228">
                  <a:moveTo>
                    <a:pt x="462" y="3176"/>
                  </a:moveTo>
                  <a:lnTo>
                    <a:pt x="511" y="3181"/>
                  </a:lnTo>
                  <a:lnTo>
                    <a:pt x="795" y="3180"/>
                  </a:lnTo>
                  <a:cubicBezTo>
                    <a:pt x="808" y="3180"/>
                    <a:pt x="819" y="3191"/>
                    <a:pt x="819" y="3204"/>
                  </a:cubicBezTo>
                  <a:cubicBezTo>
                    <a:pt x="819" y="3218"/>
                    <a:pt x="808" y="3228"/>
                    <a:pt x="795" y="3228"/>
                  </a:cubicBezTo>
                  <a:lnTo>
                    <a:pt x="506" y="3228"/>
                  </a:lnTo>
                  <a:lnTo>
                    <a:pt x="457" y="3223"/>
                  </a:lnTo>
                  <a:lnTo>
                    <a:pt x="457" y="3223"/>
                  </a:lnTo>
                  <a:cubicBezTo>
                    <a:pt x="444" y="3222"/>
                    <a:pt x="434" y="3210"/>
                    <a:pt x="435" y="3197"/>
                  </a:cubicBezTo>
                  <a:cubicBezTo>
                    <a:pt x="437" y="3184"/>
                    <a:pt x="448" y="3174"/>
                    <a:pt x="462" y="3176"/>
                  </a:cubicBezTo>
                  <a:close/>
                  <a:moveTo>
                    <a:pt x="1035" y="3180"/>
                  </a:moveTo>
                  <a:lnTo>
                    <a:pt x="1035" y="3180"/>
                  </a:lnTo>
                  <a:cubicBezTo>
                    <a:pt x="1048" y="3180"/>
                    <a:pt x="1059" y="3191"/>
                    <a:pt x="1059" y="3204"/>
                  </a:cubicBezTo>
                  <a:cubicBezTo>
                    <a:pt x="1059" y="3218"/>
                    <a:pt x="1048" y="3228"/>
                    <a:pt x="1035" y="3228"/>
                  </a:cubicBezTo>
                  <a:lnTo>
                    <a:pt x="1035" y="3228"/>
                  </a:lnTo>
                  <a:cubicBezTo>
                    <a:pt x="1022" y="3228"/>
                    <a:pt x="1011" y="3218"/>
                    <a:pt x="1011" y="3204"/>
                  </a:cubicBezTo>
                  <a:cubicBezTo>
                    <a:pt x="1011" y="3191"/>
                    <a:pt x="1022" y="3180"/>
                    <a:pt x="1035" y="3180"/>
                  </a:cubicBezTo>
                  <a:close/>
                  <a:moveTo>
                    <a:pt x="1275" y="3180"/>
                  </a:moveTo>
                  <a:lnTo>
                    <a:pt x="1611" y="3180"/>
                  </a:lnTo>
                  <a:cubicBezTo>
                    <a:pt x="1624" y="3180"/>
                    <a:pt x="1635" y="3191"/>
                    <a:pt x="1635" y="3204"/>
                  </a:cubicBezTo>
                  <a:cubicBezTo>
                    <a:pt x="1635" y="3218"/>
                    <a:pt x="1624" y="3228"/>
                    <a:pt x="1611" y="3228"/>
                  </a:cubicBezTo>
                  <a:lnTo>
                    <a:pt x="1275" y="3228"/>
                  </a:lnTo>
                  <a:cubicBezTo>
                    <a:pt x="1262" y="3228"/>
                    <a:pt x="1251" y="3218"/>
                    <a:pt x="1251" y="3204"/>
                  </a:cubicBezTo>
                  <a:cubicBezTo>
                    <a:pt x="1251" y="3191"/>
                    <a:pt x="1262" y="3180"/>
                    <a:pt x="1275" y="3180"/>
                  </a:cubicBezTo>
                  <a:close/>
                  <a:moveTo>
                    <a:pt x="1851" y="3180"/>
                  </a:moveTo>
                  <a:lnTo>
                    <a:pt x="1851" y="3180"/>
                  </a:lnTo>
                  <a:cubicBezTo>
                    <a:pt x="1864" y="3180"/>
                    <a:pt x="1875" y="3191"/>
                    <a:pt x="1875" y="3204"/>
                  </a:cubicBezTo>
                  <a:cubicBezTo>
                    <a:pt x="1875" y="3218"/>
                    <a:pt x="1864" y="3228"/>
                    <a:pt x="1851" y="3228"/>
                  </a:cubicBezTo>
                  <a:lnTo>
                    <a:pt x="1851" y="3228"/>
                  </a:lnTo>
                  <a:cubicBezTo>
                    <a:pt x="1838" y="3228"/>
                    <a:pt x="1827" y="3218"/>
                    <a:pt x="1827" y="3204"/>
                  </a:cubicBezTo>
                  <a:cubicBezTo>
                    <a:pt x="1827" y="3191"/>
                    <a:pt x="1838" y="3180"/>
                    <a:pt x="1851" y="3180"/>
                  </a:cubicBezTo>
                  <a:close/>
                  <a:moveTo>
                    <a:pt x="2091" y="3180"/>
                  </a:moveTo>
                  <a:lnTo>
                    <a:pt x="2427" y="3180"/>
                  </a:lnTo>
                  <a:cubicBezTo>
                    <a:pt x="2440" y="3180"/>
                    <a:pt x="2451" y="3191"/>
                    <a:pt x="2451" y="3204"/>
                  </a:cubicBezTo>
                  <a:cubicBezTo>
                    <a:pt x="2451" y="3218"/>
                    <a:pt x="2440" y="3228"/>
                    <a:pt x="2427" y="3228"/>
                  </a:cubicBezTo>
                  <a:lnTo>
                    <a:pt x="2091" y="3228"/>
                  </a:lnTo>
                  <a:cubicBezTo>
                    <a:pt x="2078" y="3228"/>
                    <a:pt x="2067" y="3218"/>
                    <a:pt x="2067" y="3204"/>
                  </a:cubicBezTo>
                  <a:cubicBezTo>
                    <a:pt x="2067" y="3191"/>
                    <a:pt x="2078" y="3180"/>
                    <a:pt x="2091" y="3180"/>
                  </a:cubicBezTo>
                  <a:close/>
                  <a:moveTo>
                    <a:pt x="2667" y="3180"/>
                  </a:moveTo>
                  <a:lnTo>
                    <a:pt x="2667" y="3180"/>
                  </a:lnTo>
                  <a:cubicBezTo>
                    <a:pt x="2680" y="3180"/>
                    <a:pt x="2691" y="3191"/>
                    <a:pt x="2691" y="3204"/>
                  </a:cubicBezTo>
                  <a:cubicBezTo>
                    <a:pt x="2691" y="3218"/>
                    <a:pt x="2680" y="3228"/>
                    <a:pt x="2667" y="3228"/>
                  </a:cubicBezTo>
                  <a:lnTo>
                    <a:pt x="2667" y="3228"/>
                  </a:lnTo>
                  <a:cubicBezTo>
                    <a:pt x="2654" y="3228"/>
                    <a:pt x="2643" y="3218"/>
                    <a:pt x="2643" y="3204"/>
                  </a:cubicBezTo>
                  <a:cubicBezTo>
                    <a:pt x="2643" y="3191"/>
                    <a:pt x="2654" y="3180"/>
                    <a:pt x="2667" y="3180"/>
                  </a:cubicBezTo>
                  <a:close/>
                  <a:moveTo>
                    <a:pt x="2907" y="3180"/>
                  </a:moveTo>
                  <a:lnTo>
                    <a:pt x="3243" y="3180"/>
                  </a:lnTo>
                  <a:cubicBezTo>
                    <a:pt x="3256" y="3180"/>
                    <a:pt x="3267" y="3191"/>
                    <a:pt x="3267" y="3204"/>
                  </a:cubicBezTo>
                  <a:cubicBezTo>
                    <a:pt x="3267" y="3218"/>
                    <a:pt x="3256" y="3228"/>
                    <a:pt x="3243" y="3228"/>
                  </a:cubicBezTo>
                  <a:lnTo>
                    <a:pt x="2907" y="3228"/>
                  </a:lnTo>
                  <a:cubicBezTo>
                    <a:pt x="2894" y="3228"/>
                    <a:pt x="2883" y="3218"/>
                    <a:pt x="2883" y="3204"/>
                  </a:cubicBezTo>
                  <a:cubicBezTo>
                    <a:pt x="2883" y="3191"/>
                    <a:pt x="2894" y="3180"/>
                    <a:pt x="2907" y="3180"/>
                  </a:cubicBezTo>
                  <a:close/>
                  <a:moveTo>
                    <a:pt x="3483" y="3180"/>
                  </a:moveTo>
                  <a:lnTo>
                    <a:pt x="3483" y="3180"/>
                  </a:lnTo>
                  <a:cubicBezTo>
                    <a:pt x="3496" y="3180"/>
                    <a:pt x="3507" y="3191"/>
                    <a:pt x="3507" y="3204"/>
                  </a:cubicBezTo>
                  <a:cubicBezTo>
                    <a:pt x="3507" y="3218"/>
                    <a:pt x="3496" y="3228"/>
                    <a:pt x="3483" y="3228"/>
                  </a:cubicBezTo>
                  <a:lnTo>
                    <a:pt x="3483" y="3228"/>
                  </a:lnTo>
                  <a:cubicBezTo>
                    <a:pt x="3470" y="3228"/>
                    <a:pt x="3459" y="3218"/>
                    <a:pt x="3459" y="3204"/>
                  </a:cubicBezTo>
                  <a:cubicBezTo>
                    <a:pt x="3459" y="3191"/>
                    <a:pt x="3470" y="3180"/>
                    <a:pt x="3483" y="3180"/>
                  </a:cubicBezTo>
                  <a:close/>
                  <a:moveTo>
                    <a:pt x="3723" y="3180"/>
                  </a:moveTo>
                  <a:lnTo>
                    <a:pt x="4059" y="3180"/>
                  </a:lnTo>
                  <a:cubicBezTo>
                    <a:pt x="4072" y="3180"/>
                    <a:pt x="4083" y="3191"/>
                    <a:pt x="4083" y="3204"/>
                  </a:cubicBezTo>
                  <a:cubicBezTo>
                    <a:pt x="4083" y="3218"/>
                    <a:pt x="4072" y="3228"/>
                    <a:pt x="4059" y="3228"/>
                  </a:cubicBezTo>
                  <a:lnTo>
                    <a:pt x="3723" y="3228"/>
                  </a:lnTo>
                  <a:cubicBezTo>
                    <a:pt x="3710" y="3228"/>
                    <a:pt x="3699" y="3218"/>
                    <a:pt x="3699" y="3204"/>
                  </a:cubicBezTo>
                  <a:cubicBezTo>
                    <a:pt x="3699" y="3191"/>
                    <a:pt x="3710" y="3180"/>
                    <a:pt x="3723" y="3180"/>
                  </a:cubicBezTo>
                  <a:close/>
                  <a:moveTo>
                    <a:pt x="4299" y="3180"/>
                  </a:moveTo>
                  <a:lnTo>
                    <a:pt x="4299" y="3180"/>
                  </a:lnTo>
                  <a:cubicBezTo>
                    <a:pt x="4312" y="3180"/>
                    <a:pt x="4323" y="3191"/>
                    <a:pt x="4323" y="3204"/>
                  </a:cubicBezTo>
                  <a:cubicBezTo>
                    <a:pt x="4323" y="3218"/>
                    <a:pt x="4312" y="3228"/>
                    <a:pt x="4299" y="3228"/>
                  </a:cubicBezTo>
                  <a:lnTo>
                    <a:pt x="4299" y="3228"/>
                  </a:lnTo>
                  <a:cubicBezTo>
                    <a:pt x="4286" y="3228"/>
                    <a:pt x="4275" y="3218"/>
                    <a:pt x="4275" y="3204"/>
                  </a:cubicBezTo>
                  <a:cubicBezTo>
                    <a:pt x="4275" y="3191"/>
                    <a:pt x="4286" y="3180"/>
                    <a:pt x="4299" y="3180"/>
                  </a:cubicBezTo>
                  <a:close/>
                  <a:moveTo>
                    <a:pt x="4539" y="3180"/>
                  </a:moveTo>
                  <a:lnTo>
                    <a:pt x="4875" y="3180"/>
                  </a:lnTo>
                  <a:cubicBezTo>
                    <a:pt x="4888" y="3180"/>
                    <a:pt x="4899" y="3191"/>
                    <a:pt x="4899" y="3204"/>
                  </a:cubicBezTo>
                  <a:cubicBezTo>
                    <a:pt x="4899" y="3218"/>
                    <a:pt x="4888" y="3228"/>
                    <a:pt x="4875" y="3228"/>
                  </a:cubicBezTo>
                  <a:lnTo>
                    <a:pt x="4539" y="3228"/>
                  </a:lnTo>
                  <a:cubicBezTo>
                    <a:pt x="4526" y="3228"/>
                    <a:pt x="4515" y="3218"/>
                    <a:pt x="4515" y="3204"/>
                  </a:cubicBezTo>
                  <a:cubicBezTo>
                    <a:pt x="4515" y="3191"/>
                    <a:pt x="4526" y="3180"/>
                    <a:pt x="4539" y="3180"/>
                  </a:cubicBezTo>
                  <a:close/>
                  <a:moveTo>
                    <a:pt x="5115" y="3180"/>
                  </a:moveTo>
                  <a:lnTo>
                    <a:pt x="5115" y="3180"/>
                  </a:lnTo>
                  <a:cubicBezTo>
                    <a:pt x="5128" y="3180"/>
                    <a:pt x="5139" y="3191"/>
                    <a:pt x="5139" y="3204"/>
                  </a:cubicBezTo>
                  <a:cubicBezTo>
                    <a:pt x="5139" y="3218"/>
                    <a:pt x="5128" y="3228"/>
                    <a:pt x="5115" y="3228"/>
                  </a:cubicBezTo>
                  <a:lnTo>
                    <a:pt x="5115" y="3228"/>
                  </a:lnTo>
                  <a:cubicBezTo>
                    <a:pt x="5102" y="3228"/>
                    <a:pt x="5091" y="3218"/>
                    <a:pt x="5091" y="3204"/>
                  </a:cubicBezTo>
                  <a:cubicBezTo>
                    <a:pt x="5091" y="3191"/>
                    <a:pt x="5102" y="3180"/>
                    <a:pt x="5115" y="3180"/>
                  </a:cubicBezTo>
                  <a:close/>
                  <a:moveTo>
                    <a:pt x="5355" y="3180"/>
                  </a:moveTo>
                  <a:lnTo>
                    <a:pt x="5691" y="3180"/>
                  </a:lnTo>
                  <a:cubicBezTo>
                    <a:pt x="5704" y="3180"/>
                    <a:pt x="5715" y="3191"/>
                    <a:pt x="5715" y="3204"/>
                  </a:cubicBezTo>
                  <a:cubicBezTo>
                    <a:pt x="5715" y="3218"/>
                    <a:pt x="5704" y="3228"/>
                    <a:pt x="5691" y="3228"/>
                  </a:cubicBezTo>
                  <a:lnTo>
                    <a:pt x="5355" y="3228"/>
                  </a:lnTo>
                  <a:cubicBezTo>
                    <a:pt x="5342" y="3228"/>
                    <a:pt x="5331" y="3218"/>
                    <a:pt x="5331" y="3204"/>
                  </a:cubicBezTo>
                  <a:cubicBezTo>
                    <a:pt x="5331" y="3191"/>
                    <a:pt x="5342" y="3180"/>
                    <a:pt x="5355" y="3180"/>
                  </a:cubicBezTo>
                  <a:close/>
                  <a:moveTo>
                    <a:pt x="5931" y="3180"/>
                  </a:moveTo>
                  <a:lnTo>
                    <a:pt x="5931" y="3180"/>
                  </a:lnTo>
                  <a:cubicBezTo>
                    <a:pt x="5945" y="3180"/>
                    <a:pt x="5955" y="3191"/>
                    <a:pt x="5955" y="3204"/>
                  </a:cubicBezTo>
                  <a:cubicBezTo>
                    <a:pt x="5955" y="3218"/>
                    <a:pt x="5945" y="3228"/>
                    <a:pt x="5931" y="3228"/>
                  </a:cubicBezTo>
                  <a:lnTo>
                    <a:pt x="5931" y="3228"/>
                  </a:lnTo>
                  <a:cubicBezTo>
                    <a:pt x="5918" y="3228"/>
                    <a:pt x="5907" y="3218"/>
                    <a:pt x="5907" y="3204"/>
                  </a:cubicBezTo>
                  <a:cubicBezTo>
                    <a:pt x="5907" y="3191"/>
                    <a:pt x="5918" y="3180"/>
                    <a:pt x="5931" y="3180"/>
                  </a:cubicBezTo>
                  <a:close/>
                  <a:moveTo>
                    <a:pt x="6171" y="3180"/>
                  </a:moveTo>
                  <a:lnTo>
                    <a:pt x="6507" y="3180"/>
                  </a:lnTo>
                  <a:cubicBezTo>
                    <a:pt x="6521" y="3180"/>
                    <a:pt x="6531" y="3191"/>
                    <a:pt x="6531" y="3204"/>
                  </a:cubicBezTo>
                  <a:cubicBezTo>
                    <a:pt x="6531" y="3218"/>
                    <a:pt x="6521" y="3228"/>
                    <a:pt x="6507" y="3228"/>
                  </a:cubicBezTo>
                  <a:lnTo>
                    <a:pt x="6171" y="3228"/>
                  </a:lnTo>
                  <a:cubicBezTo>
                    <a:pt x="6158" y="3228"/>
                    <a:pt x="6147" y="3218"/>
                    <a:pt x="6147" y="3204"/>
                  </a:cubicBezTo>
                  <a:cubicBezTo>
                    <a:pt x="6147" y="3191"/>
                    <a:pt x="6158" y="3180"/>
                    <a:pt x="6171" y="3180"/>
                  </a:cubicBezTo>
                  <a:close/>
                  <a:moveTo>
                    <a:pt x="6747" y="3180"/>
                  </a:moveTo>
                  <a:lnTo>
                    <a:pt x="6747" y="3180"/>
                  </a:lnTo>
                  <a:cubicBezTo>
                    <a:pt x="6761" y="3180"/>
                    <a:pt x="6771" y="3191"/>
                    <a:pt x="6771" y="3204"/>
                  </a:cubicBezTo>
                  <a:cubicBezTo>
                    <a:pt x="6771" y="3218"/>
                    <a:pt x="6761" y="3228"/>
                    <a:pt x="6747" y="3228"/>
                  </a:cubicBezTo>
                  <a:lnTo>
                    <a:pt x="6747" y="3228"/>
                  </a:lnTo>
                  <a:cubicBezTo>
                    <a:pt x="6734" y="3228"/>
                    <a:pt x="6723" y="3218"/>
                    <a:pt x="6723" y="3204"/>
                  </a:cubicBezTo>
                  <a:cubicBezTo>
                    <a:pt x="6723" y="3191"/>
                    <a:pt x="6734" y="3180"/>
                    <a:pt x="6747" y="3180"/>
                  </a:cubicBezTo>
                  <a:close/>
                  <a:moveTo>
                    <a:pt x="6969" y="3134"/>
                  </a:moveTo>
                  <a:lnTo>
                    <a:pt x="7030" y="3101"/>
                  </a:lnTo>
                  <a:lnTo>
                    <a:pt x="7026" y="3104"/>
                  </a:lnTo>
                  <a:lnTo>
                    <a:pt x="7098" y="3045"/>
                  </a:lnTo>
                  <a:lnTo>
                    <a:pt x="7095" y="3048"/>
                  </a:lnTo>
                  <a:lnTo>
                    <a:pt x="7154" y="2976"/>
                  </a:lnTo>
                  <a:lnTo>
                    <a:pt x="7151" y="2980"/>
                  </a:lnTo>
                  <a:lnTo>
                    <a:pt x="7190" y="2910"/>
                  </a:lnTo>
                  <a:cubicBezTo>
                    <a:pt x="7196" y="2898"/>
                    <a:pt x="7211" y="2894"/>
                    <a:pt x="7222" y="2900"/>
                  </a:cubicBezTo>
                  <a:cubicBezTo>
                    <a:pt x="7234" y="2907"/>
                    <a:pt x="7238" y="2921"/>
                    <a:pt x="7232" y="2933"/>
                  </a:cubicBezTo>
                  <a:lnTo>
                    <a:pt x="7194" y="3003"/>
                  </a:lnTo>
                  <a:cubicBezTo>
                    <a:pt x="7193" y="3004"/>
                    <a:pt x="7192" y="3006"/>
                    <a:pt x="7191" y="3007"/>
                  </a:cubicBezTo>
                  <a:lnTo>
                    <a:pt x="7132" y="3079"/>
                  </a:lnTo>
                  <a:cubicBezTo>
                    <a:pt x="7131" y="3080"/>
                    <a:pt x="7130" y="3081"/>
                    <a:pt x="7129" y="3082"/>
                  </a:cubicBezTo>
                  <a:lnTo>
                    <a:pt x="7057" y="3141"/>
                  </a:lnTo>
                  <a:cubicBezTo>
                    <a:pt x="7055" y="3142"/>
                    <a:pt x="7054" y="3143"/>
                    <a:pt x="7053" y="3144"/>
                  </a:cubicBezTo>
                  <a:lnTo>
                    <a:pt x="6991" y="3177"/>
                  </a:lnTo>
                  <a:lnTo>
                    <a:pt x="6991" y="3177"/>
                  </a:lnTo>
                  <a:cubicBezTo>
                    <a:pt x="6980" y="3183"/>
                    <a:pt x="6965" y="3179"/>
                    <a:pt x="6959" y="3167"/>
                  </a:cubicBezTo>
                  <a:cubicBezTo>
                    <a:pt x="6952" y="3155"/>
                    <a:pt x="6957" y="3141"/>
                    <a:pt x="6969" y="3134"/>
                  </a:cubicBezTo>
                  <a:close/>
                  <a:moveTo>
                    <a:pt x="7231" y="2688"/>
                  </a:moveTo>
                  <a:lnTo>
                    <a:pt x="7231" y="2688"/>
                  </a:lnTo>
                  <a:cubicBezTo>
                    <a:pt x="7231" y="2675"/>
                    <a:pt x="7242" y="2664"/>
                    <a:pt x="7255" y="2664"/>
                  </a:cubicBezTo>
                  <a:cubicBezTo>
                    <a:pt x="7269" y="2664"/>
                    <a:pt x="7279" y="2675"/>
                    <a:pt x="7279" y="2688"/>
                  </a:cubicBezTo>
                  <a:lnTo>
                    <a:pt x="7279" y="2688"/>
                  </a:lnTo>
                  <a:cubicBezTo>
                    <a:pt x="7279" y="2701"/>
                    <a:pt x="7269" y="2712"/>
                    <a:pt x="7255" y="2712"/>
                  </a:cubicBezTo>
                  <a:cubicBezTo>
                    <a:pt x="7242" y="2712"/>
                    <a:pt x="7231" y="2701"/>
                    <a:pt x="7231" y="2688"/>
                  </a:cubicBezTo>
                  <a:close/>
                  <a:moveTo>
                    <a:pt x="7231" y="2448"/>
                  </a:moveTo>
                  <a:lnTo>
                    <a:pt x="7231" y="2112"/>
                  </a:lnTo>
                  <a:cubicBezTo>
                    <a:pt x="7231" y="2099"/>
                    <a:pt x="7242" y="2088"/>
                    <a:pt x="7255" y="2088"/>
                  </a:cubicBezTo>
                  <a:cubicBezTo>
                    <a:pt x="7269" y="2088"/>
                    <a:pt x="7279" y="2099"/>
                    <a:pt x="7279" y="2112"/>
                  </a:cubicBezTo>
                  <a:lnTo>
                    <a:pt x="7279" y="2448"/>
                  </a:lnTo>
                  <a:cubicBezTo>
                    <a:pt x="7279" y="2461"/>
                    <a:pt x="7269" y="2472"/>
                    <a:pt x="7255" y="2472"/>
                  </a:cubicBezTo>
                  <a:cubicBezTo>
                    <a:pt x="7242" y="2472"/>
                    <a:pt x="7231" y="2461"/>
                    <a:pt x="7231" y="2448"/>
                  </a:cubicBezTo>
                  <a:close/>
                  <a:moveTo>
                    <a:pt x="7231" y="1872"/>
                  </a:moveTo>
                  <a:lnTo>
                    <a:pt x="7231" y="1872"/>
                  </a:lnTo>
                  <a:cubicBezTo>
                    <a:pt x="7231" y="1858"/>
                    <a:pt x="7242" y="1848"/>
                    <a:pt x="7255" y="1848"/>
                  </a:cubicBezTo>
                  <a:cubicBezTo>
                    <a:pt x="7269" y="1848"/>
                    <a:pt x="7279" y="1858"/>
                    <a:pt x="7279" y="1872"/>
                  </a:cubicBezTo>
                  <a:lnTo>
                    <a:pt x="7279" y="1872"/>
                  </a:lnTo>
                  <a:cubicBezTo>
                    <a:pt x="7279" y="1885"/>
                    <a:pt x="7269" y="1896"/>
                    <a:pt x="7255" y="1896"/>
                  </a:cubicBezTo>
                  <a:cubicBezTo>
                    <a:pt x="7242" y="1896"/>
                    <a:pt x="7231" y="1885"/>
                    <a:pt x="7231" y="1872"/>
                  </a:cubicBezTo>
                  <a:close/>
                  <a:moveTo>
                    <a:pt x="7231" y="1632"/>
                  </a:moveTo>
                  <a:lnTo>
                    <a:pt x="7231" y="1296"/>
                  </a:lnTo>
                  <a:cubicBezTo>
                    <a:pt x="7231" y="1282"/>
                    <a:pt x="7242" y="1272"/>
                    <a:pt x="7255" y="1272"/>
                  </a:cubicBezTo>
                  <a:cubicBezTo>
                    <a:pt x="7269" y="1272"/>
                    <a:pt x="7279" y="1282"/>
                    <a:pt x="7279" y="1296"/>
                  </a:cubicBezTo>
                  <a:lnTo>
                    <a:pt x="7279" y="1632"/>
                  </a:lnTo>
                  <a:cubicBezTo>
                    <a:pt x="7279" y="1645"/>
                    <a:pt x="7269" y="1656"/>
                    <a:pt x="7255" y="1656"/>
                  </a:cubicBezTo>
                  <a:cubicBezTo>
                    <a:pt x="7242" y="1656"/>
                    <a:pt x="7231" y="1645"/>
                    <a:pt x="7231" y="1632"/>
                  </a:cubicBezTo>
                  <a:close/>
                  <a:moveTo>
                    <a:pt x="7231" y="1056"/>
                  </a:moveTo>
                  <a:lnTo>
                    <a:pt x="7231" y="1056"/>
                  </a:lnTo>
                  <a:cubicBezTo>
                    <a:pt x="7231" y="1042"/>
                    <a:pt x="7242" y="1032"/>
                    <a:pt x="7255" y="1032"/>
                  </a:cubicBezTo>
                  <a:cubicBezTo>
                    <a:pt x="7269" y="1032"/>
                    <a:pt x="7279" y="1042"/>
                    <a:pt x="7279" y="1056"/>
                  </a:cubicBezTo>
                  <a:lnTo>
                    <a:pt x="7279" y="1056"/>
                  </a:lnTo>
                  <a:cubicBezTo>
                    <a:pt x="7279" y="1069"/>
                    <a:pt x="7269" y="1080"/>
                    <a:pt x="7255" y="1080"/>
                  </a:cubicBezTo>
                  <a:cubicBezTo>
                    <a:pt x="7242" y="1080"/>
                    <a:pt x="7231" y="1069"/>
                    <a:pt x="7231" y="1056"/>
                  </a:cubicBezTo>
                  <a:close/>
                  <a:moveTo>
                    <a:pt x="7231" y="816"/>
                  </a:moveTo>
                  <a:lnTo>
                    <a:pt x="7231" y="508"/>
                  </a:lnTo>
                  <a:lnTo>
                    <a:pt x="7229" y="482"/>
                  </a:lnTo>
                  <a:cubicBezTo>
                    <a:pt x="7227" y="469"/>
                    <a:pt x="7237" y="457"/>
                    <a:pt x="7250" y="456"/>
                  </a:cubicBezTo>
                  <a:cubicBezTo>
                    <a:pt x="7263" y="455"/>
                    <a:pt x="7275" y="464"/>
                    <a:pt x="7276" y="477"/>
                  </a:cubicBezTo>
                  <a:lnTo>
                    <a:pt x="7279" y="508"/>
                  </a:lnTo>
                  <a:lnTo>
                    <a:pt x="7279" y="816"/>
                  </a:lnTo>
                  <a:cubicBezTo>
                    <a:pt x="7279" y="829"/>
                    <a:pt x="7269" y="840"/>
                    <a:pt x="7255" y="840"/>
                  </a:cubicBezTo>
                  <a:cubicBezTo>
                    <a:pt x="7242" y="840"/>
                    <a:pt x="7231" y="829"/>
                    <a:pt x="7231" y="816"/>
                  </a:cubicBezTo>
                  <a:close/>
                  <a:moveTo>
                    <a:pt x="7160" y="265"/>
                  </a:moveTo>
                  <a:lnTo>
                    <a:pt x="7160" y="265"/>
                  </a:lnTo>
                  <a:cubicBezTo>
                    <a:pt x="7153" y="254"/>
                    <a:pt x="7158" y="239"/>
                    <a:pt x="7169" y="233"/>
                  </a:cubicBezTo>
                  <a:cubicBezTo>
                    <a:pt x="7181" y="226"/>
                    <a:pt x="7195" y="230"/>
                    <a:pt x="7202" y="242"/>
                  </a:cubicBezTo>
                  <a:lnTo>
                    <a:pt x="7202" y="242"/>
                  </a:lnTo>
                  <a:cubicBezTo>
                    <a:pt x="7208" y="254"/>
                    <a:pt x="7204" y="268"/>
                    <a:pt x="7193" y="275"/>
                  </a:cubicBezTo>
                  <a:cubicBezTo>
                    <a:pt x="7181" y="281"/>
                    <a:pt x="7166" y="277"/>
                    <a:pt x="7160" y="265"/>
                  </a:cubicBezTo>
                  <a:close/>
                  <a:moveTo>
                    <a:pt x="6998" y="111"/>
                  </a:moveTo>
                  <a:lnTo>
                    <a:pt x="6948" y="84"/>
                  </a:lnTo>
                  <a:lnTo>
                    <a:pt x="6952" y="85"/>
                  </a:lnTo>
                  <a:lnTo>
                    <a:pt x="6861" y="57"/>
                  </a:lnTo>
                  <a:lnTo>
                    <a:pt x="6866" y="58"/>
                  </a:lnTo>
                  <a:lnTo>
                    <a:pt x="6769" y="48"/>
                  </a:lnTo>
                  <a:lnTo>
                    <a:pt x="6685" y="48"/>
                  </a:lnTo>
                  <a:cubicBezTo>
                    <a:pt x="6672" y="48"/>
                    <a:pt x="6661" y="38"/>
                    <a:pt x="6661" y="24"/>
                  </a:cubicBezTo>
                  <a:cubicBezTo>
                    <a:pt x="6661" y="11"/>
                    <a:pt x="6672" y="0"/>
                    <a:pt x="6685" y="0"/>
                  </a:cubicBezTo>
                  <a:lnTo>
                    <a:pt x="6774" y="1"/>
                  </a:lnTo>
                  <a:lnTo>
                    <a:pt x="6871" y="11"/>
                  </a:lnTo>
                  <a:cubicBezTo>
                    <a:pt x="6872" y="11"/>
                    <a:pt x="6874" y="11"/>
                    <a:pt x="6876" y="12"/>
                  </a:cubicBezTo>
                  <a:lnTo>
                    <a:pt x="6967" y="40"/>
                  </a:lnTo>
                  <a:cubicBezTo>
                    <a:pt x="6968" y="40"/>
                    <a:pt x="6970" y="41"/>
                    <a:pt x="6971" y="41"/>
                  </a:cubicBezTo>
                  <a:lnTo>
                    <a:pt x="7021" y="69"/>
                  </a:lnTo>
                  <a:cubicBezTo>
                    <a:pt x="7033" y="75"/>
                    <a:pt x="7037" y="90"/>
                    <a:pt x="7031" y="101"/>
                  </a:cubicBezTo>
                  <a:cubicBezTo>
                    <a:pt x="7024" y="113"/>
                    <a:pt x="7010" y="117"/>
                    <a:pt x="6998" y="111"/>
                  </a:cubicBezTo>
                  <a:close/>
                  <a:moveTo>
                    <a:pt x="6445" y="48"/>
                  </a:moveTo>
                  <a:lnTo>
                    <a:pt x="6445" y="48"/>
                  </a:lnTo>
                  <a:cubicBezTo>
                    <a:pt x="6432" y="48"/>
                    <a:pt x="6421" y="38"/>
                    <a:pt x="6421" y="24"/>
                  </a:cubicBezTo>
                  <a:cubicBezTo>
                    <a:pt x="6421" y="11"/>
                    <a:pt x="6432" y="0"/>
                    <a:pt x="6445" y="0"/>
                  </a:cubicBezTo>
                  <a:lnTo>
                    <a:pt x="6445" y="0"/>
                  </a:lnTo>
                  <a:cubicBezTo>
                    <a:pt x="6459" y="0"/>
                    <a:pt x="6469" y="11"/>
                    <a:pt x="6469" y="24"/>
                  </a:cubicBezTo>
                  <a:cubicBezTo>
                    <a:pt x="6469" y="38"/>
                    <a:pt x="6459" y="48"/>
                    <a:pt x="6445" y="48"/>
                  </a:cubicBezTo>
                  <a:close/>
                  <a:moveTo>
                    <a:pt x="6205" y="48"/>
                  </a:moveTo>
                  <a:lnTo>
                    <a:pt x="5869" y="48"/>
                  </a:lnTo>
                  <a:cubicBezTo>
                    <a:pt x="5856" y="48"/>
                    <a:pt x="5845" y="38"/>
                    <a:pt x="5845" y="24"/>
                  </a:cubicBezTo>
                  <a:cubicBezTo>
                    <a:pt x="5845" y="11"/>
                    <a:pt x="5856" y="0"/>
                    <a:pt x="5869" y="0"/>
                  </a:cubicBezTo>
                  <a:lnTo>
                    <a:pt x="6205" y="0"/>
                  </a:lnTo>
                  <a:cubicBezTo>
                    <a:pt x="6219" y="0"/>
                    <a:pt x="6229" y="11"/>
                    <a:pt x="6229" y="24"/>
                  </a:cubicBezTo>
                  <a:cubicBezTo>
                    <a:pt x="6229" y="38"/>
                    <a:pt x="6219" y="48"/>
                    <a:pt x="6205" y="48"/>
                  </a:cubicBezTo>
                  <a:close/>
                  <a:moveTo>
                    <a:pt x="5629" y="48"/>
                  </a:moveTo>
                  <a:lnTo>
                    <a:pt x="5629" y="48"/>
                  </a:lnTo>
                  <a:cubicBezTo>
                    <a:pt x="5616" y="48"/>
                    <a:pt x="5605" y="38"/>
                    <a:pt x="5605" y="24"/>
                  </a:cubicBezTo>
                  <a:cubicBezTo>
                    <a:pt x="5605" y="11"/>
                    <a:pt x="5616" y="0"/>
                    <a:pt x="5629" y="0"/>
                  </a:cubicBezTo>
                  <a:lnTo>
                    <a:pt x="5629" y="0"/>
                  </a:lnTo>
                  <a:cubicBezTo>
                    <a:pt x="5643" y="0"/>
                    <a:pt x="5653" y="11"/>
                    <a:pt x="5653" y="24"/>
                  </a:cubicBezTo>
                  <a:cubicBezTo>
                    <a:pt x="5653" y="38"/>
                    <a:pt x="5643" y="48"/>
                    <a:pt x="5629" y="48"/>
                  </a:cubicBezTo>
                  <a:close/>
                  <a:moveTo>
                    <a:pt x="5389" y="48"/>
                  </a:moveTo>
                  <a:lnTo>
                    <a:pt x="5053" y="48"/>
                  </a:lnTo>
                  <a:cubicBezTo>
                    <a:pt x="5040" y="48"/>
                    <a:pt x="5029" y="38"/>
                    <a:pt x="5029" y="24"/>
                  </a:cubicBezTo>
                  <a:cubicBezTo>
                    <a:pt x="5029" y="11"/>
                    <a:pt x="5040" y="0"/>
                    <a:pt x="5053" y="0"/>
                  </a:cubicBezTo>
                  <a:lnTo>
                    <a:pt x="5389" y="0"/>
                  </a:lnTo>
                  <a:cubicBezTo>
                    <a:pt x="5402" y="0"/>
                    <a:pt x="5413" y="11"/>
                    <a:pt x="5413" y="24"/>
                  </a:cubicBezTo>
                  <a:cubicBezTo>
                    <a:pt x="5413" y="38"/>
                    <a:pt x="5402" y="48"/>
                    <a:pt x="5389" y="48"/>
                  </a:cubicBezTo>
                  <a:close/>
                  <a:moveTo>
                    <a:pt x="4813" y="48"/>
                  </a:moveTo>
                  <a:lnTo>
                    <a:pt x="4813" y="48"/>
                  </a:lnTo>
                  <a:cubicBezTo>
                    <a:pt x="4800" y="48"/>
                    <a:pt x="4789" y="38"/>
                    <a:pt x="4789" y="24"/>
                  </a:cubicBezTo>
                  <a:cubicBezTo>
                    <a:pt x="4789" y="11"/>
                    <a:pt x="4800" y="0"/>
                    <a:pt x="4813" y="0"/>
                  </a:cubicBezTo>
                  <a:lnTo>
                    <a:pt x="4813" y="0"/>
                  </a:lnTo>
                  <a:cubicBezTo>
                    <a:pt x="4826" y="0"/>
                    <a:pt x="4837" y="11"/>
                    <a:pt x="4837" y="24"/>
                  </a:cubicBezTo>
                  <a:cubicBezTo>
                    <a:pt x="4837" y="38"/>
                    <a:pt x="4826" y="48"/>
                    <a:pt x="4813" y="48"/>
                  </a:cubicBezTo>
                  <a:close/>
                  <a:moveTo>
                    <a:pt x="4573" y="48"/>
                  </a:moveTo>
                  <a:lnTo>
                    <a:pt x="4237" y="48"/>
                  </a:lnTo>
                  <a:cubicBezTo>
                    <a:pt x="4224" y="48"/>
                    <a:pt x="4213" y="38"/>
                    <a:pt x="4213" y="24"/>
                  </a:cubicBezTo>
                  <a:cubicBezTo>
                    <a:pt x="4213" y="11"/>
                    <a:pt x="4224" y="0"/>
                    <a:pt x="4237" y="0"/>
                  </a:cubicBezTo>
                  <a:lnTo>
                    <a:pt x="4573" y="0"/>
                  </a:lnTo>
                  <a:cubicBezTo>
                    <a:pt x="4586" y="0"/>
                    <a:pt x="4597" y="11"/>
                    <a:pt x="4597" y="24"/>
                  </a:cubicBezTo>
                  <a:cubicBezTo>
                    <a:pt x="4597" y="38"/>
                    <a:pt x="4586" y="48"/>
                    <a:pt x="4573" y="48"/>
                  </a:cubicBezTo>
                  <a:close/>
                  <a:moveTo>
                    <a:pt x="3997" y="48"/>
                  </a:moveTo>
                  <a:lnTo>
                    <a:pt x="3997" y="48"/>
                  </a:lnTo>
                  <a:cubicBezTo>
                    <a:pt x="3984" y="48"/>
                    <a:pt x="3973" y="38"/>
                    <a:pt x="3973" y="24"/>
                  </a:cubicBezTo>
                  <a:cubicBezTo>
                    <a:pt x="3973" y="11"/>
                    <a:pt x="3984" y="0"/>
                    <a:pt x="3997" y="0"/>
                  </a:cubicBezTo>
                  <a:lnTo>
                    <a:pt x="3997" y="0"/>
                  </a:lnTo>
                  <a:cubicBezTo>
                    <a:pt x="4010" y="0"/>
                    <a:pt x="4021" y="11"/>
                    <a:pt x="4021" y="24"/>
                  </a:cubicBezTo>
                  <a:cubicBezTo>
                    <a:pt x="4021" y="38"/>
                    <a:pt x="4010" y="48"/>
                    <a:pt x="3997" y="48"/>
                  </a:cubicBezTo>
                  <a:close/>
                  <a:moveTo>
                    <a:pt x="3757" y="48"/>
                  </a:moveTo>
                  <a:lnTo>
                    <a:pt x="3421" y="48"/>
                  </a:lnTo>
                  <a:cubicBezTo>
                    <a:pt x="3408" y="48"/>
                    <a:pt x="3397" y="38"/>
                    <a:pt x="3397" y="24"/>
                  </a:cubicBezTo>
                  <a:cubicBezTo>
                    <a:pt x="3397" y="11"/>
                    <a:pt x="3408" y="0"/>
                    <a:pt x="3421" y="0"/>
                  </a:cubicBezTo>
                  <a:lnTo>
                    <a:pt x="3757" y="0"/>
                  </a:lnTo>
                  <a:cubicBezTo>
                    <a:pt x="3770" y="0"/>
                    <a:pt x="3781" y="11"/>
                    <a:pt x="3781" y="24"/>
                  </a:cubicBezTo>
                  <a:cubicBezTo>
                    <a:pt x="3781" y="38"/>
                    <a:pt x="3770" y="48"/>
                    <a:pt x="3757" y="48"/>
                  </a:cubicBezTo>
                  <a:close/>
                  <a:moveTo>
                    <a:pt x="3181" y="48"/>
                  </a:moveTo>
                  <a:lnTo>
                    <a:pt x="3181" y="48"/>
                  </a:lnTo>
                  <a:cubicBezTo>
                    <a:pt x="3168" y="48"/>
                    <a:pt x="3157" y="38"/>
                    <a:pt x="3157" y="24"/>
                  </a:cubicBezTo>
                  <a:cubicBezTo>
                    <a:pt x="3157" y="11"/>
                    <a:pt x="3168" y="0"/>
                    <a:pt x="3181" y="0"/>
                  </a:cubicBezTo>
                  <a:lnTo>
                    <a:pt x="3181" y="0"/>
                  </a:lnTo>
                  <a:cubicBezTo>
                    <a:pt x="3194" y="0"/>
                    <a:pt x="3205" y="11"/>
                    <a:pt x="3205" y="24"/>
                  </a:cubicBezTo>
                  <a:cubicBezTo>
                    <a:pt x="3205" y="38"/>
                    <a:pt x="3194" y="48"/>
                    <a:pt x="3181" y="48"/>
                  </a:cubicBezTo>
                  <a:close/>
                  <a:moveTo>
                    <a:pt x="2941" y="48"/>
                  </a:moveTo>
                  <a:lnTo>
                    <a:pt x="2605" y="48"/>
                  </a:lnTo>
                  <a:cubicBezTo>
                    <a:pt x="2592" y="48"/>
                    <a:pt x="2581" y="38"/>
                    <a:pt x="2581" y="24"/>
                  </a:cubicBezTo>
                  <a:cubicBezTo>
                    <a:pt x="2581" y="11"/>
                    <a:pt x="2592" y="0"/>
                    <a:pt x="2605" y="0"/>
                  </a:cubicBezTo>
                  <a:lnTo>
                    <a:pt x="2941" y="0"/>
                  </a:lnTo>
                  <a:cubicBezTo>
                    <a:pt x="2954" y="0"/>
                    <a:pt x="2965" y="11"/>
                    <a:pt x="2965" y="24"/>
                  </a:cubicBezTo>
                  <a:cubicBezTo>
                    <a:pt x="2965" y="38"/>
                    <a:pt x="2954" y="48"/>
                    <a:pt x="2941" y="48"/>
                  </a:cubicBezTo>
                  <a:close/>
                  <a:moveTo>
                    <a:pt x="2365" y="48"/>
                  </a:moveTo>
                  <a:lnTo>
                    <a:pt x="2365" y="48"/>
                  </a:lnTo>
                  <a:cubicBezTo>
                    <a:pt x="2352" y="48"/>
                    <a:pt x="2341" y="38"/>
                    <a:pt x="2341" y="24"/>
                  </a:cubicBezTo>
                  <a:cubicBezTo>
                    <a:pt x="2341" y="11"/>
                    <a:pt x="2352" y="0"/>
                    <a:pt x="2365" y="0"/>
                  </a:cubicBezTo>
                  <a:lnTo>
                    <a:pt x="2365" y="0"/>
                  </a:lnTo>
                  <a:cubicBezTo>
                    <a:pt x="2378" y="0"/>
                    <a:pt x="2389" y="11"/>
                    <a:pt x="2389" y="24"/>
                  </a:cubicBezTo>
                  <a:cubicBezTo>
                    <a:pt x="2389" y="38"/>
                    <a:pt x="2378" y="48"/>
                    <a:pt x="2365" y="48"/>
                  </a:cubicBezTo>
                  <a:close/>
                  <a:moveTo>
                    <a:pt x="2125" y="48"/>
                  </a:moveTo>
                  <a:lnTo>
                    <a:pt x="1789" y="48"/>
                  </a:lnTo>
                  <a:cubicBezTo>
                    <a:pt x="1776" y="48"/>
                    <a:pt x="1765" y="38"/>
                    <a:pt x="1765" y="24"/>
                  </a:cubicBezTo>
                  <a:cubicBezTo>
                    <a:pt x="1765" y="11"/>
                    <a:pt x="1776" y="0"/>
                    <a:pt x="1789" y="0"/>
                  </a:cubicBezTo>
                  <a:lnTo>
                    <a:pt x="2125" y="0"/>
                  </a:lnTo>
                  <a:cubicBezTo>
                    <a:pt x="2138" y="0"/>
                    <a:pt x="2149" y="11"/>
                    <a:pt x="2149" y="24"/>
                  </a:cubicBezTo>
                  <a:cubicBezTo>
                    <a:pt x="2149" y="38"/>
                    <a:pt x="2138" y="48"/>
                    <a:pt x="2125" y="48"/>
                  </a:cubicBezTo>
                  <a:close/>
                  <a:moveTo>
                    <a:pt x="1549" y="48"/>
                  </a:moveTo>
                  <a:lnTo>
                    <a:pt x="1549" y="48"/>
                  </a:lnTo>
                  <a:cubicBezTo>
                    <a:pt x="1536" y="48"/>
                    <a:pt x="1525" y="38"/>
                    <a:pt x="1525" y="24"/>
                  </a:cubicBezTo>
                  <a:cubicBezTo>
                    <a:pt x="1525" y="11"/>
                    <a:pt x="1536" y="0"/>
                    <a:pt x="1549" y="0"/>
                  </a:cubicBezTo>
                  <a:lnTo>
                    <a:pt x="1549" y="0"/>
                  </a:lnTo>
                  <a:cubicBezTo>
                    <a:pt x="1562" y="0"/>
                    <a:pt x="1573" y="11"/>
                    <a:pt x="1573" y="24"/>
                  </a:cubicBezTo>
                  <a:cubicBezTo>
                    <a:pt x="1573" y="38"/>
                    <a:pt x="1562" y="48"/>
                    <a:pt x="1549" y="48"/>
                  </a:cubicBezTo>
                  <a:close/>
                  <a:moveTo>
                    <a:pt x="1309" y="48"/>
                  </a:moveTo>
                  <a:lnTo>
                    <a:pt x="973" y="48"/>
                  </a:lnTo>
                  <a:cubicBezTo>
                    <a:pt x="960" y="48"/>
                    <a:pt x="949" y="38"/>
                    <a:pt x="949" y="24"/>
                  </a:cubicBezTo>
                  <a:cubicBezTo>
                    <a:pt x="949" y="11"/>
                    <a:pt x="960" y="0"/>
                    <a:pt x="973" y="0"/>
                  </a:cubicBezTo>
                  <a:lnTo>
                    <a:pt x="1309" y="0"/>
                  </a:lnTo>
                  <a:cubicBezTo>
                    <a:pt x="1322" y="0"/>
                    <a:pt x="1333" y="11"/>
                    <a:pt x="1333" y="24"/>
                  </a:cubicBezTo>
                  <a:cubicBezTo>
                    <a:pt x="1333" y="38"/>
                    <a:pt x="1322" y="48"/>
                    <a:pt x="1309" y="48"/>
                  </a:cubicBezTo>
                  <a:close/>
                  <a:moveTo>
                    <a:pt x="733" y="48"/>
                  </a:moveTo>
                  <a:lnTo>
                    <a:pt x="733" y="48"/>
                  </a:lnTo>
                  <a:cubicBezTo>
                    <a:pt x="720" y="48"/>
                    <a:pt x="709" y="38"/>
                    <a:pt x="709" y="24"/>
                  </a:cubicBezTo>
                  <a:cubicBezTo>
                    <a:pt x="709" y="11"/>
                    <a:pt x="720" y="0"/>
                    <a:pt x="733" y="0"/>
                  </a:cubicBezTo>
                  <a:lnTo>
                    <a:pt x="733" y="0"/>
                  </a:lnTo>
                  <a:cubicBezTo>
                    <a:pt x="746" y="0"/>
                    <a:pt x="757" y="11"/>
                    <a:pt x="757" y="24"/>
                  </a:cubicBezTo>
                  <a:cubicBezTo>
                    <a:pt x="757" y="38"/>
                    <a:pt x="746" y="48"/>
                    <a:pt x="733" y="48"/>
                  </a:cubicBezTo>
                  <a:close/>
                  <a:moveTo>
                    <a:pt x="495" y="50"/>
                  </a:moveTo>
                  <a:lnTo>
                    <a:pt x="414" y="58"/>
                  </a:lnTo>
                  <a:lnTo>
                    <a:pt x="419" y="57"/>
                  </a:lnTo>
                  <a:lnTo>
                    <a:pt x="328" y="85"/>
                  </a:lnTo>
                  <a:lnTo>
                    <a:pt x="332" y="84"/>
                  </a:lnTo>
                  <a:lnTo>
                    <a:pt x="250" y="129"/>
                  </a:lnTo>
                  <a:lnTo>
                    <a:pt x="254" y="126"/>
                  </a:lnTo>
                  <a:lnTo>
                    <a:pt x="203" y="167"/>
                  </a:lnTo>
                  <a:cubicBezTo>
                    <a:pt x="193" y="176"/>
                    <a:pt x="178" y="174"/>
                    <a:pt x="169" y="164"/>
                  </a:cubicBezTo>
                  <a:cubicBezTo>
                    <a:pt x="161" y="154"/>
                    <a:pt x="163" y="139"/>
                    <a:pt x="173" y="130"/>
                  </a:cubicBezTo>
                  <a:lnTo>
                    <a:pt x="223" y="89"/>
                  </a:lnTo>
                  <a:cubicBezTo>
                    <a:pt x="224" y="88"/>
                    <a:pt x="226" y="87"/>
                    <a:pt x="227" y="86"/>
                  </a:cubicBezTo>
                  <a:lnTo>
                    <a:pt x="309" y="41"/>
                  </a:lnTo>
                  <a:cubicBezTo>
                    <a:pt x="310" y="41"/>
                    <a:pt x="312" y="40"/>
                    <a:pt x="313" y="40"/>
                  </a:cubicBezTo>
                  <a:lnTo>
                    <a:pt x="404" y="12"/>
                  </a:lnTo>
                  <a:cubicBezTo>
                    <a:pt x="406" y="11"/>
                    <a:pt x="407" y="11"/>
                    <a:pt x="409" y="11"/>
                  </a:cubicBezTo>
                  <a:lnTo>
                    <a:pt x="491" y="2"/>
                  </a:lnTo>
                  <a:cubicBezTo>
                    <a:pt x="504" y="1"/>
                    <a:pt x="516" y="10"/>
                    <a:pt x="517" y="24"/>
                  </a:cubicBezTo>
                  <a:cubicBezTo>
                    <a:pt x="518" y="37"/>
                    <a:pt x="509" y="49"/>
                    <a:pt x="495" y="50"/>
                  </a:cubicBezTo>
                  <a:close/>
                  <a:moveTo>
                    <a:pt x="78" y="352"/>
                  </a:moveTo>
                  <a:lnTo>
                    <a:pt x="78" y="352"/>
                  </a:lnTo>
                  <a:cubicBezTo>
                    <a:pt x="74" y="365"/>
                    <a:pt x="61" y="372"/>
                    <a:pt x="48" y="368"/>
                  </a:cubicBezTo>
                  <a:cubicBezTo>
                    <a:pt x="35" y="364"/>
                    <a:pt x="28" y="351"/>
                    <a:pt x="32" y="338"/>
                  </a:cubicBezTo>
                  <a:lnTo>
                    <a:pt x="32" y="338"/>
                  </a:lnTo>
                  <a:lnTo>
                    <a:pt x="32" y="338"/>
                  </a:lnTo>
                  <a:cubicBezTo>
                    <a:pt x="36" y="325"/>
                    <a:pt x="49" y="318"/>
                    <a:pt x="62" y="322"/>
                  </a:cubicBezTo>
                  <a:cubicBezTo>
                    <a:pt x="75" y="326"/>
                    <a:pt x="82" y="339"/>
                    <a:pt x="78" y="352"/>
                  </a:cubicBezTo>
                  <a:close/>
                  <a:moveTo>
                    <a:pt x="48" y="581"/>
                  </a:moveTo>
                  <a:lnTo>
                    <a:pt x="48" y="917"/>
                  </a:lnTo>
                  <a:cubicBezTo>
                    <a:pt x="48" y="931"/>
                    <a:pt x="38" y="941"/>
                    <a:pt x="24" y="941"/>
                  </a:cubicBezTo>
                  <a:cubicBezTo>
                    <a:pt x="11" y="941"/>
                    <a:pt x="0" y="931"/>
                    <a:pt x="0" y="917"/>
                  </a:cubicBezTo>
                  <a:lnTo>
                    <a:pt x="0" y="581"/>
                  </a:lnTo>
                  <a:cubicBezTo>
                    <a:pt x="0" y="568"/>
                    <a:pt x="11" y="557"/>
                    <a:pt x="24" y="557"/>
                  </a:cubicBezTo>
                  <a:cubicBezTo>
                    <a:pt x="38" y="557"/>
                    <a:pt x="48" y="568"/>
                    <a:pt x="48" y="581"/>
                  </a:cubicBezTo>
                  <a:close/>
                  <a:moveTo>
                    <a:pt x="48" y="1157"/>
                  </a:moveTo>
                  <a:lnTo>
                    <a:pt x="48" y="1157"/>
                  </a:lnTo>
                  <a:cubicBezTo>
                    <a:pt x="48" y="1171"/>
                    <a:pt x="38" y="1181"/>
                    <a:pt x="24" y="1181"/>
                  </a:cubicBezTo>
                  <a:cubicBezTo>
                    <a:pt x="11" y="1181"/>
                    <a:pt x="0" y="1171"/>
                    <a:pt x="0" y="1157"/>
                  </a:cubicBezTo>
                  <a:lnTo>
                    <a:pt x="0" y="1157"/>
                  </a:lnTo>
                  <a:cubicBezTo>
                    <a:pt x="0" y="1144"/>
                    <a:pt x="11" y="1133"/>
                    <a:pt x="24" y="1133"/>
                  </a:cubicBezTo>
                  <a:cubicBezTo>
                    <a:pt x="38" y="1133"/>
                    <a:pt x="48" y="1144"/>
                    <a:pt x="48" y="1157"/>
                  </a:cubicBezTo>
                  <a:close/>
                  <a:moveTo>
                    <a:pt x="48" y="1397"/>
                  </a:moveTo>
                  <a:lnTo>
                    <a:pt x="48" y="1733"/>
                  </a:lnTo>
                  <a:cubicBezTo>
                    <a:pt x="48" y="1747"/>
                    <a:pt x="38" y="1757"/>
                    <a:pt x="24" y="1757"/>
                  </a:cubicBezTo>
                  <a:cubicBezTo>
                    <a:pt x="11" y="1757"/>
                    <a:pt x="0" y="1747"/>
                    <a:pt x="0" y="1733"/>
                  </a:cubicBezTo>
                  <a:lnTo>
                    <a:pt x="0" y="1397"/>
                  </a:lnTo>
                  <a:cubicBezTo>
                    <a:pt x="0" y="1384"/>
                    <a:pt x="11" y="1373"/>
                    <a:pt x="24" y="1373"/>
                  </a:cubicBezTo>
                  <a:cubicBezTo>
                    <a:pt x="38" y="1373"/>
                    <a:pt x="48" y="1384"/>
                    <a:pt x="48" y="1397"/>
                  </a:cubicBezTo>
                  <a:close/>
                  <a:moveTo>
                    <a:pt x="48" y="1973"/>
                  </a:moveTo>
                  <a:lnTo>
                    <a:pt x="48" y="1973"/>
                  </a:lnTo>
                  <a:cubicBezTo>
                    <a:pt x="48" y="1987"/>
                    <a:pt x="38" y="1997"/>
                    <a:pt x="24" y="1997"/>
                  </a:cubicBezTo>
                  <a:cubicBezTo>
                    <a:pt x="11" y="1997"/>
                    <a:pt x="0" y="1987"/>
                    <a:pt x="0" y="1973"/>
                  </a:cubicBezTo>
                  <a:lnTo>
                    <a:pt x="0" y="1973"/>
                  </a:lnTo>
                  <a:cubicBezTo>
                    <a:pt x="0" y="1960"/>
                    <a:pt x="11" y="1949"/>
                    <a:pt x="24" y="1949"/>
                  </a:cubicBezTo>
                  <a:cubicBezTo>
                    <a:pt x="38" y="1949"/>
                    <a:pt x="48" y="1960"/>
                    <a:pt x="48" y="1973"/>
                  </a:cubicBezTo>
                  <a:close/>
                  <a:moveTo>
                    <a:pt x="48" y="2213"/>
                  </a:moveTo>
                  <a:lnTo>
                    <a:pt x="48" y="2549"/>
                  </a:lnTo>
                  <a:cubicBezTo>
                    <a:pt x="48" y="2563"/>
                    <a:pt x="38" y="2573"/>
                    <a:pt x="24" y="2573"/>
                  </a:cubicBezTo>
                  <a:cubicBezTo>
                    <a:pt x="11" y="2573"/>
                    <a:pt x="0" y="2563"/>
                    <a:pt x="0" y="2549"/>
                  </a:cubicBezTo>
                  <a:lnTo>
                    <a:pt x="0" y="2213"/>
                  </a:lnTo>
                  <a:cubicBezTo>
                    <a:pt x="0" y="2200"/>
                    <a:pt x="11" y="2189"/>
                    <a:pt x="24" y="2189"/>
                  </a:cubicBezTo>
                  <a:cubicBezTo>
                    <a:pt x="38" y="2189"/>
                    <a:pt x="48" y="2200"/>
                    <a:pt x="48" y="2213"/>
                  </a:cubicBezTo>
                  <a:close/>
                  <a:moveTo>
                    <a:pt x="55" y="2787"/>
                  </a:moveTo>
                  <a:lnTo>
                    <a:pt x="55" y="2787"/>
                  </a:lnTo>
                  <a:cubicBezTo>
                    <a:pt x="57" y="2800"/>
                    <a:pt x="47" y="2812"/>
                    <a:pt x="34" y="2813"/>
                  </a:cubicBezTo>
                  <a:cubicBezTo>
                    <a:pt x="21" y="2814"/>
                    <a:pt x="9" y="2805"/>
                    <a:pt x="8" y="2792"/>
                  </a:cubicBezTo>
                  <a:lnTo>
                    <a:pt x="8" y="2792"/>
                  </a:lnTo>
                  <a:lnTo>
                    <a:pt x="8" y="2792"/>
                  </a:lnTo>
                  <a:cubicBezTo>
                    <a:pt x="6" y="2778"/>
                    <a:pt x="16" y="2767"/>
                    <a:pt x="29" y="2765"/>
                  </a:cubicBezTo>
                  <a:cubicBezTo>
                    <a:pt x="42" y="2764"/>
                    <a:pt x="54" y="2773"/>
                    <a:pt x="55" y="2787"/>
                  </a:cubicBezTo>
                  <a:close/>
                  <a:moveTo>
                    <a:pt x="140" y="2993"/>
                  </a:moveTo>
                  <a:lnTo>
                    <a:pt x="185" y="3048"/>
                  </a:lnTo>
                  <a:lnTo>
                    <a:pt x="182" y="3045"/>
                  </a:lnTo>
                  <a:lnTo>
                    <a:pt x="254" y="3104"/>
                  </a:lnTo>
                  <a:lnTo>
                    <a:pt x="250" y="3101"/>
                  </a:lnTo>
                  <a:lnTo>
                    <a:pt x="332" y="3145"/>
                  </a:lnTo>
                  <a:lnTo>
                    <a:pt x="328" y="3144"/>
                  </a:lnTo>
                  <a:lnTo>
                    <a:pt x="403" y="3167"/>
                  </a:lnTo>
                  <a:cubicBezTo>
                    <a:pt x="415" y="3171"/>
                    <a:pt x="422" y="3184"/>
                    <a:pt x="418" y="3197"/>
                  </a:cubicBezTo>
                  <a:cubicBezTo>
                    <a:pt x="415" y="3209"/>
                    <a:pt x="401" y="3216"/>
                    <a:pt x="388" y="3213"/>
                  </a:cubicBezTo>
                  <a:lnTo>
                    <a:pt x="313" y="3189"/>
                  </a:lnTo>
                  <a:cubicBezTo>
                    <a:pt x="312" y="3189"/>
                    <a:pt x="310" y="3188"/>
                    <a:pt x="309" y="3188"/>
                  </a:cubicBezTo>
                  <a:lnTo>
                    <a:pt x="227" y="3144"/>
                  </a:lnTo>
                  <a:cubicBezTo>
                    <a:pt x="226" y="3143"/>
                    <a:pt x="224" y="3142"/>
                    <a:pt x="223" y="3141"/>
                  </a:cubicBezTo>
                  <a:lnTo>
                    <a:pt x="151" y="3082"/>
                  </a:lnTo>
                  <a:cubicBezTo>
                    <a:pt x="150" y="3081"/>
                    <a:pt x="149" y="3080"/>
                    <a:pt x="148" y="3079"/>
                  </a:cubicBezTo>
                  <a:lnTo>
                    <a:pt x="103" y="3024"/>
                  </a:lnTo>
                  <a:cubicBezTo>
                    <a:pt x="94" y="3013"/>
                    <a:pt x="96" y="2998"/>
                    <a:pt x="106" y="2990"/>
                  </a:cubicBezTo>
                  <a:cubicBezTo>
                    <a:pt x="116" y="2981"/>
                    <a:pt x="131" y="2983"/>
                    <a:pt x="140" y="2993"/>
                  </a:cubicBezTo>
                  <a:close/>
                </a:path>
              </a:pathLst>
            </a:custGeom>
            <a:solidFill>
              <a:srgbClr val="00B0F0"/>
            </a:solidFill>
            <a:ln w="0" cap="flat">
              <a:solidFill>
                <a:srgbClr val="00B0F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4" name="Rectangle 279">
              <a:extLst>
                <a:ext uri="{FF2B5EF4-FFF2-40B4-BE49-F238E27FC236}">
                  <a16:creationId xmlns:a16="http://schemas.microsoft.com/office/drawing/2014/main" id="{7F83D4EF-BAA3-44F9-9619-F1D838F85E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97169" y="1017279"/>
              <a:ext cx="912182" cy="2996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选择性标注少量样本</a:t>
              </a:r>
              <a:endPara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95" name="Line 280">
              <a:extLst>
                <a:ext uri="{FF2B5EF4-FFF2-40B4-BE49-F238E27FC236}">
                  <a16:creationId xmlns:a16="http://schemas.microsoft.com/office/drawing/2014/main" id="{B1E257C5-B170-4CCA-BAA8-E236BA4E387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627173" y="1978119"/>
              <a:ext cx="0" cy="402933"/>
            </a:xfrm>
            <a:prstGeom prst="line">
              <a:avLst/>
            </a:prstGeom>
            <a:noFill/>
            <a:ln w="1746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6" name="Freeform 281">
              <a:extLst>
                <a:ext uri="{FF2B5EF4-FFF2-40B4-BE49-F238E27FC236}">
                  <a16:creationId xmlns:a16="http://schemas.microsoft.com/office/drawing/2014/main" id="{BFB313FF-FAAE-44E5-B3B0-5829DB5A4222}"/>
                </a:ext>
              </a:extLst>
            </p:cNvPr>
            <p:cNvSpPr>
              <a:spLocks/>
            </p:cNvSpPr>
            <p:nvPr/>
          </p:nvSpPr>
          <p:spPr bwMode="auto">
            <a:xfrm>
              <a:off x="5594302" y="2363832"/>
              <a:ext cx="67386" cy="70599"/>
            </a:xfrm>
            <a:custGeom>
              <a:avLst/>
              <a:gdLst>
                <a:gd name="T0" fmla="*/ 118 w 236"/>
                <a:gd name="T1" fmla="*/ 235 h 235"/>
                <a:gd name="T2" fmla="*/ 0 w 236"/>
                <a:gd name="T3" fmla="*/ 0 h 235"/>
                <a:gd name="T4" fmla="*/ 236 w 236"/>
                <a:gd name="T5" fmla="*/ 0 h 235"/>
                <a:gd name="T6" fmla="*/ 118 w 236"/>
                <a:gd name="T7" fmla="*/ 235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6" h="235">
                  <a:moveTo>
                    <a:pt x="118" y="235"/>
                  </a:moveTo>
                  <a:lnTo>
                    <a:pt x="0" y="0"/>
                  </a:lnTo>
                  <a:cubicBezTo>
                    <a:pt x="74" y="37"/>
                    <a:pt x="162" y="37"/>
                    <a:pt x="236" y="0"/>
                  </a:cubicBezTo>
                  <a:lnTo>
                    <a:pt x="118" y="235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7" name="Rectangle 282">
              <a:extLst>
                <a:ext uri="{FF2B5EF4-FFF2-40B4-BE49-F238E27FC236}">
                  <a16:creationId xmlns:a16="http://schemas.microsoft.com/office/drawing/2014/main" id="{0E3AB230-4B57-4ED1-95E2-F9F2C10B40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80895" y="2114152"/>
              <a:ext cx="294199" cy="18596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" name="Rectangle 283">
              <a:extLst>
                <a:ext uri="{FF2B5EF4-FFF2-40B4-BE49-F238E27FC236}">
                  <a16:creationId xmlns:a16="http://schemas.microsoft.com/office/drawing/2014/main" id="{68631322-C457-4566-9B2E-26FFCD5831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82539" y="2091767"/>
              <a:ext cx="225169" cy="2565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1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构建</a:t>
              </a:r>
              <a:endPara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99" name="Rectangle 10">
              <a:extLst>
                <a:ext uri="{FF2B5EF4-FFF2-40B4-BE49-F238E27FC236}">
                  <a16:creationId xmlns:a16="http://schemas.microsoft.com/office/drawing/2014/main" id="{18ACE885-8A5E-40EE-BBD5-B8AC33F201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3322" y="1486507"/>
              <a:ext cx="258041" cy="3099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40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···</a:t>
              </a:r>
              <a:endPara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sp>
        <p:nvSpPr>
          <p:cNvPr id="300" name="文本框 299">
            <a:extLst>
              <a:ext uri="{FF2B5EF4-FFF2-40B4-BE49-F238E27FC236}">
                <a16:creationId xmlns:a16="http://schemas.microsoft.com/office/drawing/2014/main" id="{36768B46-F8D5-475F-ABA7-22DFD2543B9A}"/>
              </a:ext>
            </a:extLst>
          </p:cNvPr>
          <p:cNvSpPr txBox="1"/>
          <p:nvPr/>
        </p:nvSpPr>
        <p:spPr>
          <a:xfrm>
            <a:off x="429611" y="2589264"/>
            <a:ext cx="3619754" cy="26179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流程：</a:t>
            </a:r>
            <a:endParaRPr lang="en-US" altLang="zh-CN" sz="2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30000"/>
              </a:lnSpc>
              <a:buFont typeface="+mj-ea"/>
              <a:buAutoNum type="circleNumDbPlain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选择少量代表性样本，人工标注，初始化模型；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30000"/>
              </a:lnSpc>
              <a:buFont typeface="+mj-ea"/>
              <a:buAutoNum type="circleNumDbPlain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选择性标注无标签样本，扩展训练集；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30000"/>
              </a:lnSpc>
              <a:buFont typeface="+mj-ea"/>
              <a:buAutoNum type="circleNumDbPlain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训练模型，迭代式学习无标签样本；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1" name="文本框 300">
            <a:extLst>
              <a:ext uri="{FF2B5EF4-FFF2-40B4-BE49-F238E27FC236}">
                <a16:creationId xmlns:a16="http://schemas.microsoft.com/office/drawing/2014/main" id="{75F2E464-11A9-469F-9120-F252AECCB9C9}"/>
              </a:ext>
            </a:extLst>
          </p:cNvPr>
          <p:cNvSpPr txBox="1"/>
          <p:nvPr/>
        </p:nvSpPr>
        <p:spPr>
          <a:xfrm>
            <a:off x="396222" y="5252459"/>
            <a:ext cx="4314910" cy="920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原理：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从不同特征空间评估样本，选择性标注，提高半监督学习准确性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AADB30B8-1238-4F72-A812-4ABD238BA980}"/>
              </a:ext>
            </a:extLst>
          </p:cNvPr>
          <p:cNvSpPr/>
          <p:nvPr/>
        </p:nvSpPr>
        <p:spPr>
          <a:xfrm>
            <a:off x="437851" y="1154016"/>
            <a:ext cx="2954655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accent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itchFamily="18" charset="0"/>
              </a:rPr>
              <a:t>半监督样本标注框架</a:t>
            </a:r>
            <a:endParaRPr lang="zh-CN" altLang="en-US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3921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0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0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0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3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0">
            <a:extLst>
              <a:ext uri="{FF2B5EF4-FFF2-40B4-BE49-F238E27FC236}">
                <a16:creationId xmlns:a16="http://schemas.microsoft.com/office/drawing/2014/main" id="{2A9B1454-D3D4-0C4C-8FE0-75FA11C4A843}"/>
              </a:ext>
            </a:extLst>
          </p:cNvPr>
          <p:cNvCxnSpPr/>
          <p:nvPr/>
        </p:nvCxnSpPr>
        <p:spPr>
          <a:xfrm>
            <a:off x="533400" y="944563"/>
            <a:ext cx="5105400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1">
            <a:extLst>
              <a:ext uri="{FF2B5EF4-FFF2-40B4-BE49-F238E27FC236}">
                <a16:creationId xmlns:a16="http://schemas.microsoft.com/office/drawing/2014/main" id="{E330CA79-A71F-1B4E-A5AB-54418D00F482}"/>
              </a:ext>
            </a:extLst>
          </p:cNvPr>
          <p:cNvCxnSpPr/>
          <p:nvPr/>
        </p:nvCxnSpPr>
        <p:spPr>
          <a:xfrm>
            <a:off x="533400" y="990600"/>
            <a:ext cx="5102225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标题 1">
            <a:extLst>
              <a:ext uri="{FF2B5EF4-FFF2-40B4-BE49-F238E27FC236}">
                <a16:creationId xmlns:a16="http://schemas.microsoft.com/office/drawing/2014/main" id="{191B4070-ACD4-B049-AFD7-D95DDDA4FBEA}"/>
              </a:ext>
            </a:extLst>
          </p:cNvPr>
          <p:cNvSpPr txBox="1">
            <a:spLocks/>
          </p:cNvSpPr>
          <p:nvPr/>
        </p:nvSpPr>
        <p:spPr>
          <a:xfrm>
            <a:off x="381000" y="76200"/>
            <a:ext cx="8229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10000"/>
              </a:lnSpc>
              <a:spcBef>
                <a:spcPts val="1200"/>
              </a:spcBef>
            </a:pPr>
            <a:r>
              <a:rPr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itchFamily="18" charset="0"/>
              </a:rPr>
              <a:t> </a:t>
            </a: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itchFamily="18" charset="0"/>
              </a:rPr>
              <a:t>实验结果</a:t>
            </a:r>
            <a:endParaRPr lang="en-US" altLang="zh-Hans" b="1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11942DF-A753-478D-8B72-FA560A0149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1700808"/>
            <a:ext cx="7507890" cy="3820584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CE85E466-5864-4FE0-9B41-45A9522038F0}"/>
              </a:ext>
            </a:extLst>
          </p:cNvPr>
          <p:cNvSpPr/>
          <p:nvPr/>
        </p:nvSpPr>
        <p:spPr>
          <a:xfrm>
            <a:off x="323527" y="2132856"/>
            <a:ext cx="8229600" cy="247084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F660B05-9C3F-4B11-83B4-A6951F0FF848}"/>
              </a:ext>
            </a:extLst>
          </p:cNvPr>
          <p:cNvSpPr txBox="1"/>
          <p:nvPr/>
        </p:nvSpPr>
        <p:spPr>
          <a:xfrm>
            <a:off x="7729747" y="2491117"/>
            <a:ext cx="61344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60%</a:t>
            </a:r>
          </a:p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训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练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样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本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3E015328-83BF-4FDF-812C-30DC6D201983}"/>
              </a:ext>
            </a:extLst>
          </p:cNvPr>
          <p:cNvSpPr txBox="1"/>
          <p:nvPr/>
        </p:nvSpPr>
        <p:spPr>
          <a:xfrm>
            <a:off x="7449140" y="4739383"/>
            <a:ext cx="13940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10%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训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练样本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84AFBAB3-697C-4AF8-A0D3-5EF4FC3CF59D}"/>
              </a:ext>
            </a:extLst>
          </p:cNvPr>
          <p:cNvSpPr/>
          <p:nvPr/>
        </p:nvSpPr>
        <p:spPr>
          <a:xfrm>
            <a:off x="334908" y="4718015"/>
            <a:ext cx="8229600" cy="762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F48655B4-D60A-42B4-8DB4-3F1F6DEE10B0}"/>
              </a:ext>
            </a:extLst>
          </p:cNvPr>
          <p:cNvSpPr/>
          <p:nvPr/>
        </p:nvSpPr>
        <p:spPr bwMode="auto">
          <a:xfrm>
            <a:off x="392380" y="5085184"/>
            <a:ext cx="7337367" cy="397266"/>
          </a:xfrm>
          <a:prstGeom prst="rect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1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Arial" charset="0"/>
              <a:ea typeface="黑体" pitchFamily="2" charset="-122"/>
            </a:endParaRPr>
          </a:p>
        </p:txBody>
      </p:sp>
      <p:sp>
        <p:nvSpPr>
          <p:cNvPr id="23" name="内容占位符 2">
            <a:extLst>
              <a:ext uri="{FF2B5EF4-FFF2-40B4-BE49-F238E27FC236}">
                <a16:creationId xmlns:a16="http://schemas.microsoft.com/office/drawing/2014/main" id="{2A315DEA-D710-4801-A5B6-45C1F7E32AE1}"/>
              </a:ext>
            </a:extLst>
          </p:cNvPr>
          <p:cNvSpPr txBox="1">
            <a:spLocks/>
          </p:cNvSpPr>
          <p:nvPr/>
        </p:nvSpPr>
        <p:spPr>
          <a:xfrm>
            <a:off x="381000" y="1124744"/>
            <a:ext cx="6866193" cy="5151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基于深度特征的半监督分类框架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E0C84069-7091-4615-9F84-477A99D4A6A3}"/>
              </a:ext>
            </a:extLst>
          </p:cNvPr>
          <p:cNvSpPr/>
          <p:nvPr/>
        </p:nvSpPr>
        <p:spPr>
          <a:xfrm>
            <a:off x="1839941" y="5544105"/>
            <a:ext cx="5896166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zh-CN" altLang="en-US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现有公开数据集</a:t>
            </a:r>
            <a:r>
              <a:rPr lang="en-US" altLang="zh-CN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UCM,WHU-RS,NWPU,AID</a:t>
            </a:r>
            <a:r>
              <a:rPr lang="zh-CN" altLang="en-US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上实验结果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AFDBBA19-91F1-41D4-8044-DAB6AE4C5DFA}"/>
              </a:ext>
            </a:extLst>
          </p:cNvPr>
          <p:cNvSpPr txBox="1"/>
          <p:nvPr/>
        </p:nvSpPr>
        <p:spPr>
          <a:xfrm>
            <a:off x="611560" y="5913437"/>
            <a:ext cx="83529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通过样本选择，与无标签样本学习，实现接近于完全监督的分类效果。</a:t>
            </a:r>
          </a:p>
        </p:txBody>
      </p:sp>
    </p:spTree>
    <p:extLst>
      <p:ext uri="{BB962C8B-B14F-4D97-AF65-F5344CB8AC3E}">
        <p14:creationId xmlns:p14="http://schemas.microsoft.com/office/powerpoint/2010/main" val="1370403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18" grpId="0"/>
      <p:bldP spid="18" grpId="1"/>
      <p:bldP spid="19" grpId="0"/>
      <p:bldP spid="19" grpId="1"/>
      <p:bldP spid="20" grpId="0" animBg="1"/>
      <p:bldP spid="20" grpId="1" animBg="1"/>
      <p:bldP spid="21" grpId="0" animBg="1"/>
      <p:bldP spid="14" grpId="0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主题1</Template>
  <TotalTime>37393</TotalTime>
  <Words>964</Words>
  <Application>Microsoft Macintosh PowerPoint</Application>
  <PresentationFormat>全屏显示(4:3)</PresentationFormat>
  <Paragraphs>190</Paragraphs>
  <Slides>13</Slides>
  <Notes>9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2" baseType="lpstr">
      <vt:lpstr>黑体</vt:lpstr>
      <vt:lpstr>宋体</vt:lpstr>
      <vt:lpstr>微软雅黑</vt:lpstr>
      <vt:lpstr>微软雅黑</vt:lpstr>
      <vt:lpstr>Arial</vt:lpstr>
      <vt:lpstr>Calibri</vt:lpstr>
      <vt:lpstr>Times New Roman</vt:lpstr>
      <vt:lpstr>Wingdings</vt:lpstr>
      <vt:lpstr>Office 主题</vt:lpstr>
      <vt:lpstr>PowerPoint 演示文稿</vt:lpstr>
      <vt:lpstr>PowerPoint 演示文稿</vt:lpstr>
      <vt:lpstr>一. 研究背景</vt:lpstr>
      <vt:lpstr>一. 研究背景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Aaron</dc:creator>
  <cp:lastModifiedBy>Bf1303</cp:lastModifiedBy>
  <cp:revision>4439</cp:revision>
  <dcterms:created xsi:type="dcterms:W3CDTF">2017-11-22T13:35:40Z</dcterms:created>
  <dcterms:modified xsi:type="dcterms:W3CDTF">2020-03-16T10:32:16Z</dcterms:modified>
</cp:coreProperties>
</file>